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6" r:id="rId5"/>
    <p:sldId id="272" r:id="rId6"/>
    <p:sldId id="286" r:id="rId7"/>
    <p:sldId id="283" r:id="rId8"/>
    <p:sldId id="287" r:id="rId9"/>
    <p:sldId id="290" r:id="rId10"/>
    <p:sldId id="274" r:id="rId11"/>
    <p:sldId id="275" r:id="rId12"/>
    <p:sldId id="276" r:id="rId13"/>
    <p:sldId id="289" r:id="rId14"/>
    <p:sldId id="288" r:id="rId15"/>
    <p:sldId id="280" r:id="rId16"/>
    <p:sldId id="2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135C41-414E-43B7-9B81-602F053B4E8A}">
          <p14:sldIdLst>
            <p14:sldId id="256"/>
            <p14:sldId id="272"/>
            <p14:sldId id="286"/>
            <p14:sldId id="283"/>
            <p14:sldId id="287"/>
            <p14:sldId id="290"/>
            <p14:sldId id="274"/>
            <p14:sldId id="275"/>
            <p14:sldId id="276"/>
            <p14:sldId id="289"/>
            <p14:sldId id="288"/>
            <p14:sldId id="280"/>
            <p14:sldId id="2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B8"/>
    <a:srgbClr val="133087"/>
    <a:srgbClr val="003087"/>
    <a:srgbClr val="2F407A"/>
    <a:srgbClr val="1E3A78"/>
    <a:srgbClr val="8384AE"/>
    <a:srgbClr val="4E578E"/>
    <a:srgbClr val="1F3A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6E8166-861C-9749-BA34-7BAEFB665376}" type="datetimeFigureOut">
              <a:rPr lang="en-US" smtClean="0"/>
              <a:t>10/4/2022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5A181E-18D3-E54E-A851-DA26FBA37517}" type="slidenum">
              <a:rPr lang="en-US" smtClean="0"/>
              <a:t>‹#›</a:t>
            </a:fld>
            <a:endParaRPr lang="en-US"/>
          </a:p>
        </p:txBody>
      </p:sp>
    </p:spTree>
    <p:extLst>
      <p:ext uri="{BB962C8B-B14F-4D97-AF65-F5344CB8AC3E}">
        <p14:creationId xmlns:p14="http://schemas.microsoft.com/office/powerpoint/2010/main" val="1584487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29806-0B63-3C4D-83C6-EB7449762F4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7F12C8C-64A8-644F-84BF-02281CC056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C7C3F2F-27E5-0643-8728-ABCC65ABB768}"/>
              </a:ext>
            </a:extLst>
          </p:cNvPr>
          <p:cNvSpPr>
            <a:spLocks noGrp="1"/>
          </p:cNvSpPr>
          <p:nvPr>
            <p:ph type="dt" sz="half" idx="10"/>
          </p:nvPr>
        </p:nvSpPr>
        <p:spPr/>
        <p:txBody>
          <a:bodyPr/>
          <a:lstStyle/>
          <a:p>
            <a:fld id="{89C813A0-7037-6249-8A12-9C8B126406AD}" type="datetime1">
              <a:rPr lang="en-GB" smtClean="0"/>
              <a:t>04/10/2022</a:t>
            </a:fld>
            <a:endParaRPr lang="en-US"/>
          </a:p>
        </p:txBody>
      </p:sp>
      <p:sp>
        <p:nvSpPr>
          <p:cNvPr id="5" name="Footer Placeholder 4">
            <a:extLst>
              <a:ext uri="{FF2B5EF4-FFF2-40B4-BE49-F238E27FC236}">
                <a16:creationId xmlns:a16="http://schemas.microsoft.com/office/drawing/2014/main" id="{F51E5450-6193-3240-9A16-84D9F23305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36D19-6B42-DA42-8A5F-29621CD44AD8}"/>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1569485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D5298-4327-424A-9A76-0C9DBA9551B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E0C6471-175B-994D-9F2E-CB418270FD6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01D6198-B718-6E4F-A26A-7A817FB93B8B}"/>
              </a:ext>
            </a:extLst>
          </p:cNvPr>
          <p:cNvSpPr>
            <a:spLocks noGrp="1"/>
          </p:cNvSpPr>
          <p:nvPr>
            <p:ph type="dt" sz="half" idx="10"/>
          </p:nvPr>
        </p:nvSpPr>
        <p:spPr/>
        <p:txBody>
          <a:bodyPr/>
          <a:lstStyle/>
          <a:p>
            <a:fld id="{D1DCF4E6-0542-BF4C-8913-EF627CE647B1}" type="datetime1">
              <a:rPr lang="en-GB" smtClean="0"/>
              <a:t>04/10/2022</a:t>
            </a:fld>
            <a:endParaRPr lang="en-US"/>
          </a:p>
        </p:txBody>
      </p:sp>
      <p:sp>
        <p:nvSpPr>
          <p:cNvPr id="5" name="Footer Placeholder 4">
            <a:extLst>
              <a:ext uri="{FF2B5EF4-FFF2-40B4-BE49-F238E27FC236}">
                <a16:creationId xmlns:a16="http://schemas.microsoft.com/office/drawing/2014/main" id="{AB8288C4-E793-004F-BA04-683A2B0BF2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0CCAAE-C738-2B40-9AA0-3F6DBA272DC2}"/>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3336604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5A6D45-753F-9448-8A15-010E1A3B6DC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499A812-2FB8-8548-95F8-FF1F2D03676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5753112-209B-3640-A795-9F3A80B8EBF1}"/>
              </a:ext>
            </a:extLst>
          </p:cNvPr>
          <p:cNvSpPr>
            <a:spLocks noGrp="1"/>
          </p:cNvSpPr>
          <p:nvPr>
            <p:ph type="dt" sz="half" idx="10"/>
          </p:nvPr>
        </p:nvSpPr>
        <p:spPr/>
        <p:txBody>
          <a:bodyPr/>
          <a:lstStyle/>
          <a:p>
            <a:fld id="{A47B2B85-745B-8B4C-8240-C3D1FE1926E1}" type="datetime1">
              <a:rPr lang="en-GB" smtClean="0"/>
              <a:t>04/10/2022</a:t>
            </a:fld>
            <a:endParaRPr lang="en-US"/>
          </a:p>
        </p:txBody>
      </p:sp>
      <p:sp>
        <p:nvSpPr>
          <p:cNvPr id="5" name="Footer Placeholder 4">
            <a:extLst>
              <a:ext uri="{FF2B5EF4-FFF2-40B4-BE49-F238E27FC236}">
                <a16:creationId xmlns:a16="http://schemas.microsoft.com/office/drawing/2014/main" id="{702F184A-31A6-444C-A5BB-092520942D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8DB644-0BCD-AD4D-A5BA-823B1ECAD4BF}"/>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2493624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8E61E-ABA0-A749-8C39-11B23BF9846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90300E7-E425-0245-A63E-6F3ECAC64D0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50AE1DB-A979-CB47-8885-502535260737}"/>
              </a:ext>
            </a:extLst>
          </p:cNvPr>
          <p:cNvSpPr>
            <a:spLocks noGrp="1"/>
          </p:cNvSpPr>
          <p:nvPr>
            <p:ph type="dt" sz="half" idx="10"/>
          </p:nvPr>
        </p:nvSpPr>
        <p:spPr/>
        <p:txBody>
          <a:bodyPr/>
          <a:lstStyle/>
          <a:p>
            <a:fld id="{47C7BFE7-5E8A-D74C-9C7C-8ED59DD06E8F}" type="datetime1">
              <a:rPr lang="en-GB" smtClean="0"/>
              <a:t>04/10/2022</a:t>
            </a:fld>
            <a:endParaRPr lang="en-US"/>
          </a:p>
        </p:txBody>
      </p:sp>
      <p:sp>
        <p:nvSpPr>
          <p:cNvPr id="5" name="Footer Placeholder 4">
            <a:extLst>
              <a:ext uri="{FF2B5EF4-FFF2-40B4-BE49-F238E27FC236}">
                <a16:creationId xmlns:a16="http://schemas.microsoft.com/office/drawing/2014/main" id="{1DCBF391-AC7C-1942-884E-5EEBA783AA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F69BC2-3A41-0443-B8E8-D644BD3D94E2}"/>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2285459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C9CE7-E0C3-0E4B-AC75-987EE6CF944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6B5D188-9480-4741-99EE-860DFCAE0B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4B7CB94-2AB6-CC45-A4DE-EEC9970F2C56}"/>
              </a:ext>
            </a:extLst>
          </p:cNvPr>
          <p:cNvSpPr>
            <a:spLocks noGrp="1"/>
          </p:cNvSpPr>
          <p:nvPr>
            <p:ph type="dt" sz="half" idx="10"/>
          </p:nvPr>
        </p:nvSpPr>
        <p:spPr/>
        <p:txBody>
          <a:bodyPr/>
          <a:lstStyle/>
          <a:p>
            <a:fld id="{AA6E36C3-C62B-6A4C-BBB9-60180C86B733}" type="datetime1">
              <a:rPr lang="en-GB" smtClean="0"/>
              <a:t>04/10/2022</a:t>
            </a:fld>
            <a:endParaRPr lang="en-US"/>
          </a:p>
        </p:txBody>
      </p:sp>
      <p:sp>
        <p:nvSpPr>
          <p:cNvPr id="5" name="Footer Placeholder 4">
            <a:extLst>
              <a:ext uri="{FF2B5EF4-FFF2-40B4-BE49-F238E27FC236}">
                <a16:creationId xmlns:a16="http://schemas.microsoft.com/office/drawing/2014/main" id="{61C53760-D08F-384D-8DE0-9C1449ACCE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549F9-7CE3-494B-8876-611A8E05DC8E}"/>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3908645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27A69-A989-9542-A63A-05BA6D8D5EB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6330BA5-521A-3649-80F0-F6FFAF4F1DD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155991E-B298-BC49-AF60-B527002173E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762825A-9E37-C744-87E4-EC1018D4E9BB}"/>
              </a:ext>
            </a:extLst>
          </p:cNvPr>
          <p:cNvSpPr>
            <a:spLocks noGrp="1"/>
          </p:cNvSpPr>
          <p:nvPr>
            <p:ph type="dt" sz="half" idx="10"/>
          </p:nvPr>
        </p:nvSpPr>
        <p:spPr/>
        <p:txBody>
          <a:bodyPr/>
          <a:lstStyle/>
          <a:p>
            <a:fld id="{D28A8339-4C6C-4544-B952-1A63C9548A29}" type="datetime1">
              <a:rPr lang="en-GB" smtClean="0"/>
              <a:t>04/10/2022</a:t>
            </a:fld>
            <a:endParaRPr lang="en-US"/>
          </a:p>
        </p:txBody>
      </p:sp>
      <p:sp>
        <p:nvSpPr>
          <p:cNvPr id="6" name="Footer Placeholder 5">
            <a:extLst>
              <a:ext uri="{FF2B5EF4-FFF2-40B4-BE49-F238E27FC236}">
                <a16:creationId xmlns:a16="http://schemas.microsoft.com/office/drawing/2014/main" id="{236C8660-B05C-DD41-B241-5C03164A44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C29EE1-F2E1-A544-A59A-287D5BE3FE11}"/>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790722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4E204-95FB-0B4D-8EB4-98EB2B1D5F8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191F583-EE28-BC49-B2EA-9DB4963C24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2A3FA7D-D777-3447-86B9-B0A1526E4AE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C0588D1-6448-F74D-B288-E04A5E2DF8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0E34E04-084A-4545-8D64-8917F8E9592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2A90A42-D7C1-CD41-81C7-48995C02A5EB}"/>
              </a:ext>
            </a:extLst>
          </p:cNvPr>
          <p:cNvSpPr>
            <a:spLocks noGrp="1"/>
          </p:cNvSpPr>
          <p:nvPr>
            <p:ph type="dt" sz="half" idx="10"/>
          </p:nvPr>
        </p:nvSpPr>
        <p:spPr/>
        <p:txBody>
          <a:bodyPr/>
          <a:lstStyle/>
          <a:p>
            <a:fld id="{CA3A8E2C-B847-4248-BB1F-418FEE2ECAE0}" type="datetime1">
              <a:rPr lang="en-GB" smtClean="0"/>
              <a:t>04/10/2022</a:t>
            </a:fld>
            <a:endParaRPr lang="en-US"/>
          </a:p>
        </p:txBody>
      </p:sp>
      <p:sp>
        <p:nvSpPr>
          <p:cNvPr id="8" name="Footer Placeholder 7">
            <a:extLst>
              <a:ext uri="{FF2B5EF4-FFF2-40B4-BE49-F238E27FC236}">
                <a16:creationId xmlns:a16="http://schemas.microsoft.com/office/drawing/2014/main" id="{6363BFF5-542B-1F4E-8B47-048AF75462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EAE386-DC64-1549-808D-A665905D9CD7}"/>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2868908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CFE21-642F-0448-A4C2-FD453DBC66C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4E48AFC-B5E1-EB46-8F11-86CE9AC7FFC1}"/>
              </a:ext>
            </a:extLst>
          </p:cNvPr>
          <p:cNvSpPr>
            <a:spLocks noGrp="1"/>
          </p:cNvSpPr>
          <p:nvPr>
            <p:ph type="dt" sz="half" idx="10"/>
          </p:nvPr>
        </p:nvSpPr>
        <p:spPr/>
        <p:txBody>
          <a:bodyPr/>
          <a:lstStyle/>
          <a:p>
            <a:fld id="{C35BD2A9-26EE-9B4A-A51E-0F6F9D410D50}" type="datetime1">
              <a:rPr lang="en-GB" smtClean="0"/>
              <a:t>04/10/2022</a:t>
            </a:fld>
            <a:endParaRPr lang="en-US"/>
          </a:p>
        </p:txBody>
      </p:sp>
      <p:sp>
        <p:nvSpPr>
          <p:cNvPr id="4" name="Footer Placeholder 3">
            <a:extLst>
              <a:ext uri="{FF2B5EF4-FFF2-40B4-BE49-F238E27FC236}">
                <a16:creationId xmlns:a16="http://schemas.microsoft.com/office/drawing/2014/main" id="{EE6F4745-B7DB-C24C-A575-FFC7C9DD20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5AB4C5-8F35-744F-9859-CB97F571E415}"/>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3866325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A6990D-ABC2-5A4B-848F-D676350B3D22}"/>
              </a:ext>
            </a:extLst>
          </p:cNvPr>
          <p:cNvSpPr>
            <a:spLocks noGrp="1"/>
          </p:cNvSpPr>
          <p:nvPr>
            <p:ph type="dt" sz="half" idx="10"/>
          </p:nvPr>
        </p:nvSpPr>
        <p:spPr/>
        <p:txBody>
          <a:bodyPr/>
          <a:lstStyle/>
          <a:p>
            <a:fld id="{1870E178-9AFF-374B-8A51-C1EC98DA62C6}" type="datetime1">
              <a:rPr lang="en-GB" smtClean="0"/>
              <a:t>04/10/2022</a:t>
            </a:fld>
            <a:endParaRPr lang="en-US"/>
          </a:p>
        </p:txBody>
      </p:sp>
      <p:sp>
        <p:nvSpPr>
          <p:cNvPr id="3" name="Footer Placeholder 2">
            <a:extLst>
              <a:ext uri="{FF2B5EF4-FFF2-40B4-BE49-F238E27FC236}">
                <a16:creationId xmlns:a16="http://schemas.microsoft.com/office/drawing/2014/main" id="{BF059A17-9775-B84F-A0E5-FEAEC9456E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1CACE4-11F5-9140-9F29-9CD9910A8E21}"/>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2048991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62339-D994-AF46-AF60-6014CA3BE57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846AE4A-2DCA-BF4C-906D-C2410B257E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3F82C15-26AE-6E48-BF01-94E692447D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199E6D8-6262-AF43-9CD3-53916FC9AD4E}"/>
              </a:ext>
            </a:extLst>
          </p:cNvPr>
          <p:cNvSpPr>
            <a:spLocks noGrp="1"/>
          </p:cNvSpPr>
          <p:nvPr>
            <p:ph type="dt" sz="half" idx="10"/>
          </p:nvPr>
        </p:nvSpPr>
        <p:spPr/>
        <p:txBody>
          <a:bodyPr/>
          <a:lstStyle/>
          <a:p>
            <a:fld id="{62FA1742-8932-AD43-8760-D532037A98EB}" type="datetime1">
              <a:rPr lang="en-GB" smtClean="0"/>
              <a:t>04/10/2022</a:t>
            </a:fld>
            <a:endParaRPr lang="en-US"/>
          </a:p>
        </p:txBody>
      </p:sp>
      <p:sp>
        <p:nvSpPr>
          <p:cNvPr id="6" name="Footer Placeholder 5">
            <a:extLst>
              <a:ext uri="{FF2B5EF4-FFF2-40B4-BE49-F238E27FC236}">
                <a16:creationId xmlns:a16="http://schemas.microsoft.com/office/drawing/2014/main" id="{0A0E859D-DADD-DF4A-A2ED-00E04893C9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02ABE5-07EB-A14D-879D-E5907F07BD9E}"/>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705813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D4D76-6428-DC47-8E99-20ECF42A8DD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B486B40-9B5A-4E4E-A9E5-13C64EF40C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796C68-5926-1E47-BCD3-6EC9ECB9C5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EED8F31-180A-154F-9E1D-0FCF906FF02B}"/>
              </a:ext>
            </a:extLst>
          </p:cNvPr>
          <p:cNvSpPr>
            <a:spLocks noGrp="1"/>
          </p:cNvSpPr>
          <p:nvPr>
            <p:ph type="dt" sz="half" idx="10"/>
          </p:nvPr>
        </p:nvSpPr>
        <p:spPr/>
        <p:txBody>
          <a:bodyPr/>
          <a:lstStyle/>
          <a:p>
            <a:fld id="{82ED166C-0D3E-BF47-984E-5865FEE87DEC}" type="datetime1">
              <a:rPr lang="en-GB" smtClean="0"/>
              <a:t>04/10/2022</a:t>
            </a:fld>
            <a:endParaRPr lang="en-US"/>
          </a:p>
        </p:txBody>
      </p:sp>
      <p:sp>
        <p:nvSpPr>
          <p:cNvPr id="6" name="Footer Placeholder 5">
            <a:extLst>
              <a:ext uri="{FF2B5EF4-FFF2-40B4-BE49-F238E27FC236}">
                <a16:creationId xmlns:a16="http://schemas.microsoft.com/office/drawing/2014/main" id="{23B43D1C-D62B-BA4F-8D02-777B3FF06F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E91F6E-7545-1E4E-BA28-66C345ABFBB9}"/>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2519706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EFF85C-7694-AF44-81FD-6B81F61B74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CBD5E35-8067-7446-BD15-6C09C14F2E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0D85020-7D9E-B247-A77F-FDE5A57288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8F247-2200-5E44-BC0C-E890629C1D09}" type="datetime1">
              <a:rPr lang="en-GB" smtClean="0"/>
              <a:t>04/10/2022</a:t>
            </a:fld>
            <a:endParaRPr lang="en-US"/>
          </a:p>
        </p:txBody>
      </p:sp>
      <p:sp>
        <p:nvSpPr>
          <p:cNvPr id="5" name="Footer Placeholder 4">
            <a:extLst>
              <a:ext uri="{FF2B5EF4-FFF2-40B4-BE49-F238E27FC236}">
                <a16:creationId xmlns:a16="http://schemas.microsoft.com/office/drawing/2014/main" id="{E02475BB-0F46-0340-85D1-152E9486BB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750FE9-D9E3-8E46-B5DE-0437F497B3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3BBA1-C3A5-544F-A37C-DC155C341E59}" type="slidenum">
              <a:rPr lang="en-US" smtClean="0"/>
              <a:t>‹#›</a:t>
            </a:fld>
            <a:endParaRPr lang="en-US"/>
          </a:p>
        </p:txBody>
      </p:sp>
    </p:spTree>
    <p:extLst>
      <p:ext uri="{BB962C8B-B14F-4D97-AF65-F5344CB8AC3E}">
        <p14:creationId xmlns:p14="http://schemas.microsoft.com/office/powerpoint/2010/main" val="977274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lfh.org.uk/programmes/health-inequalities/"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www.nhsbt.nhs.uk/teaching-resources" TargetMode="External"/><Relationship Id="rId4" Type="http://schemas.openxmlformats.org/officeDocument/2006/relationships/hyperlink" Target="http://www.blood.co.uk/"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campaignresources.phe.gov.uk/resources/campaigns/148-can-you-tell-it" TargetMode="External"/><Relationship Id="rId7"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hyperlink" Target="http://www.blood.co.uk/" TargetMode="External"/><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picture containing text&#10;&#10;Description automatically generated">
            <a:extLst>
              <a:ext uri="{FF2B5EF4-FFF2-40B4-BE49-F238E27FC236}">
                <a16:creationId xmlns:a16="http://schemas.microsoft.com/office/drawing/2014/main" id="{34FD5F05-F608-46C0-9336-5E993DC5F275}"/>
              </a:ext>
            </a:extLst>
          </p:cNvPr>
          <p:cNvPicPr>
            <a:picLocks noChangeAspect="1"/>
          </p:cNvPicPr>
          <p:nvPr/>
        </p:nvPicPr>
        <p:blipFill rotWithShape="1">
          <a:blip r:embed="rId2"/>
          <a:srcRect l="9845" t="11528" r="25171" b="10011"/>
          <a:stretch/>
        </p:blipFill>
        <p:spPr>
          <a:xfrm>
            <a:off x="6930907" y="1445635"/>
            <a:ext cx="4939337" cy="4972920"/>
          </a:xfrm>
          <a:prstGeom prst="rect">
            <a:avLst/>
          </a:prstGeom>
        </p:spPr>
      </p:pic>
      <p:pic>
        <p:nvPicPr>
          <p:cNvPr id="34" name="Picture 33" descr="A picture containing drawing&#10;&#10;Description automatically generated">
            <a:extLst>
              <a:ext uri="{FF2B5EF4-FFF2-40B4-BE49-F238E27FC236}">
                <a16:creationId xmlns:a16="http://schemas.microsoft.com/office/drawing/2014/main" id="{2327BAA0-987E-C547-9403-EF286C09511B}"/>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sp>
        <p:nvSpPr>
          <p:cNvPr id="35" name="TextBox 34">
            <a:extLst>
              <a:ext uri="{FF2B5EF4-FFF2-40B4-BE49-F238E27FC236}">
                <a16:creationId xmlns:a16="http://schemas.microsoft.com/office/drawing/2014/main" id="{1CF84402-09F7-3149-946A-AED2C93D60E1}"/>
              </a:ext>
            </a:extLst>
          </p:cNvPr>
          <p:cNvSpPr txBox="1"/>
          <p:nvPr/>
        </p:nvSpPr>
        <p:spPr>
          <a:xfrm>
            <a:off x="582968" y="995865"/>
            <a:ext cx="6347939" cy="4866269"/>
          </a:xfrm>
          <a:prstGeom prst="rect">
            <a:avLst/>
          </a:prstGeom>
          <a:noFill/>
        </p:spPr>
        <p:txBody>
          <a:bodyPr wrap="square" rtlCol="0">
            <a:spAutoFit/>
          </a:bodyPr>
          <a:lstStyle/>
          <a:p>
            <a:pPr algn="ctr">
              <a:lnSpc>
                <a:spcPts val="6280"/>
              </a:lnSpc>
            </a:pPr>
            <a:r>
              <a:rPr lang="en-US" sz="4400" b="1" dirty="0">
                <a:solidFill>
                  <a:srgbClr val="005EB8"/>
                </a:solidFill>
                <a:latin typeface="Arial" panose="020B0604020202020204" pitchFamily="34" charset="0"/>
                <a:cs typeface="Arial" panose="020B0604020202020204" pitchFamily="34" charset="0"/>
              </a:rPr>
              <a:t>‘Can You Tell It’s Sickle Cell?’</a:t>
            </a:r>
          </a:p>
          <a:p>
            <a:pPr algn="ctr">
              <a:lnSpc>
                <a:spcPts val="6280"/>
              </a:lnSpc>
            </a:pPr>
            <a:r>
              <a:rPr lang="en-US" sz="4400" b="1" dirty="0">
                <a:solidFill>
                  <a:srgbClr val="005EB8"/>
                </a:solidFill>
                <a:latin typeface="Arial" panose="020B0604020202020204" pitchFamily="34" charset="0"/>
                <a:cs typeface="Arial" panose="020B0604020202020204" pitchFamily="34" charset="0"/>
              </a:rPr>
              <a:t>+</a:t>
            </a:r>
          </a:p>
          <a:p>
            <a:pPr algn="ctr">
              <a:lnSpc>
                <a:spcPts val="6280"/>
              </a:lnSpc>
            </a:pPr>
            <a:r>
              <a:rPr lang="en-US" sz="4400" b="1" dirty="0">
                <a:solidFill>
                  <a:srgbClr val="005EB8"/>
                </a:solidFill>
                <a:latin typeface="Arial" panose="020B0604020202020204" pitchFamily="34" charset="0"/>
                <a:cs typeface="Arial" panose="020B0604020202020204" pitchFamily="34" charset="0"/>
              </a:rPr>
              <a:t>‘Not Family, But Blood’</a:t>
            </a:r>
          </a:p>
          <a:p>
            <a:pPr algn="ctr">
              <a:lnSpc>
                <a:spcPts val="6280"/>
              </a:lnSpc>
            </a:pPr>
            <a:r>
              <a:rPr lang="en-US" sz="4400" b="1" dirty="0">
                <a:solidFill>
                  <a:srgbClr val="005EB8"/>
                </a:solidFill>
                <a:latin typeface="Arial" panose="020B0604020202020204" pitchFamily="34" charset="0"/>
                <a:cs typeface="Arial" panose="020B0604020202020204" pitchFamily="34" charset="0"/>
              </a:rPr>
              <a:t>campaign comms toolkit</a:t>
            </a:r>
          </a:p>
        </p:txBody>
      </p:sp>
      <p:pic>
        <p:nvPicPr>
          <p:cNvPr id="42" name="Picture 41" descr="A picture containing drawing&#10;&#10;Description automatically generated">
            <a:extLst>
              <a:ext uri="{FF2B5EF4-FFF2-40B4-BE49-F238E27FC236}">
                <a16:creationId xmlns:a16="http://schemas.microsoft.com/office/drawing/2014/main" id="{8C36CA3A-6BD3-964D-93BB-D02A9C96F85E}"/>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spTree>
    <p:extLst>
      <p:ext uri="{BB962C8B-B14F-4D97-AF65-F5344CB8AC3E}">
        <p14:creationId xmlns:p14="http://schemas.microsoft.com/office/powerpoint/2010/main" val="772125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3" y="288822"/>
            <a:ext cx="9537779" cy="900246"/>
          </a:xfrm>
          <a:prstGeom prst="rect">
            <a:avLst/>
          </a:prstGeom>
          <a:noFill/>
        </p:spPr>
        <p:txBody>
          <a:bodyPr wrap="square" rtlCol="0">
            <a:spAutoFit/>
          </a:bodyPr>
          <a:lstStyle/>
          <a:p>
            <a:pPr>
              <a:lnSpc>
                <a:spcPts val="6280"/>
              </a:lnSpc>
            </a:pPr>
            <a:r>
              <a:rPr lang="en-US" sz="5400" b="1">
                <a:solidFill>
                  <a:srgbClr val="005EB8"/>
                </a:solidFill>
                <a:latin typeface="Arial" panose="020B0604020202020204" pitchFamily="34" charset="0"/>
                <a:cs typeface="Arial" panose="020B0604020202020204" pitchFamily="34" charset="0"/>
              </a:rPr>
              <a:t>Example social media posts</a:t>
            </a:r>
          </a:p>
        </p:txBody>
      </p:sp>
      <p:sp>
        <p:nvSpPr>
          <p:cNvPr id="11" name="TextBox 10">
            <a:extLst>
              <a:ext uri="{FF2B5EF4-FFF2-40B4-BE49-F238E27FC236}">
                <a16:creationId xmlns:a16="http://schemas.microsoft.com/office/drawing/2014/main" id="{521818CD-62C0-47C6-AA61-375F5DD47A06}"/>
              </a:ext>
            </a:extLst>
          </p:cNvPr>
          <p:cNvSpPr txBox="1"/>
          <p:nvPr/>
        </p:nvSpPr>
        <p:spPr>
          <a:xfrm>
            <a:off x="506462" y="1023635"/>
            <a:ext cx="9889289" cy="791692"/>
          </a:xfrm>
          <a:prstGeom prst="rect">
            <a:avLst/>
          </a:prstGeom>
          <a:noFill/>
        </p:spPr>
        <p:txBody>
          <a:bodyPr wrap="square" rtlCol="0">
            <a:spAutoFit/>
          </a:bodyPr>
          <a:lstStyle/>
          <a:p>
            <a:pPr>
              <a:lnSpc>
                <a:spcPts val="6280"/>
              </a:lnSpc>
            </a:pPr>
            <a:r>
              <a:rPr lang="en-US" sz="3200" b="1" dirty="0">
                <a:solidFill>
                  <a:srgbClr val="005EB8"/>
                </a:solidFill>
                <a:latin typeface="Arial" panose="020B0604020202020204" pitchFamily="34" charset="0"/>
                <a:cs typeface="Arial" panose="020B0604020202020204" pitchFamily="34" charset="0"/>
              </a:rPr>
              <a:t>Example posts for Facebook</a:t>
            </a:r>
            <a:endParaRPr lang="en-US" sz="3200" b="1" dirty="0">
              <a:solidFill>
                <a:srgbClr val="FF0000"/>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AA886C38-B0E6-469C-8733-7562B51EDC30}"/>
              </a:ext>
            </a:extLst>
          </p:cNvPr>
          <p:cNvPicPr>
            <a:picLocks noChangeAspect="1"/>
          </p:cNvPicPr>
          <p:nvPr/>
        </p:nvPicPr>
        <p:blipFill>
          <a:blip r:embed="rId3"/>
          <a:stretch>
            <a:fillRect/>
          </a:stretch>
        </p:blipFill>
        <p:spPr>
          <a:xfrm>
            <a:off x="6615702" y="1352904"/>
            <a:ext cx="4819875" cy="5141201"/>
          </a:xfrm>
          <a:prstGeom prst="rect">
            <a:avLst/>
          </a:prstGeom>
        </p:spPr>
      </p:pic>
      <p:pic>
        <p:nvPicPr>
          <p:cNvPr id="4" name="Picture 3">
            <a:extLst>
              <a:ext uri="{FF2B5EF4-FFF2-40B4-BE49-F238E27FC236}">
                <a16:creationId xmlns:a16="http://schemas.microsoft.com/office/drawing/2014/main" id="{D9C28C8D-8381-490C-952D-C11CE10BAF9C}"/>
              </a:ext>
            </a:extLst>
          </p:cNvPr>
          <p:cNvPicPr>
            <a:picLocks noChangeAspect="1"/>
          </p:cNvPicPr>
          <p:nvPr/>
        </p:nvPicPr>
        <p:blipFill>
          <a:blip r:embed="rId4"/>
          <a:stretch>
            <a:fillRect/>
          </a:stretch>
        </p:blipFill>
        <p:spPr>
          <a:xfrm>
            <a:off x="1267015" y="1923881"/>
            <a:ext cx="4005717" cy="4544713"/>
          </a:xfrm>
          <a:prstGeom prst="rect">
            <a:avLst/>
          </a:prstGeom>
        </p:spPr>
      </p:pic>
      <p:pic>
        <p:nvPicPr>
          <p:cNvPr id="3074" name="Picture 2">
            <a:extLst>
              <a:ext uri="{FF2B5EF4-FFF2-40B4-BE49-F238E27FC236}">
                <a16:creationId xmlns:a16="http://schemas.microsoft.com/office/drawing/2014/main" id="{3355C9A5-F945-4116-9F98-3013F8C173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8827" y="1901971"/>
            <a:ext cx="1666875"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664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B0D0AA5-8103-4719-BE52-FEB44A84CCEF}"/>
              </a:ext>
            </a:extLst>
          </p:cNvPr>
          <p:cNvPicPr>
            <a:picLocks noChangeAspect="1"/>
          </p:cNvPicPr>
          <p:nvPr/>
        </p:nvPicPr>
        <p:blipFill rotWithShape="1">
          <a:blip r:embed="rId2">
            <a:alphaModFix amt="30000"/>
          </a:blip>
          <a:srcRect l="1683" r="1683"/>
          <a:stretch/>
        </p:blipFill>
        <p:spPr>
          <a:xfrm>
            <a:off x="5999597" y="1306286"/>
            <a:ext cx="1688995" cy="1688995"/>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3" y="288822"/>
            <a:ext cx="9537779" cy="900246"/>
          </a:xfrm>
          <a:prstGeom prst="rect">
            <a:avLst/>
          </a:prstGeom>
          <a:noFill/>
        </p:spPr>
        <p:txBody>
          <a:bodyPr wrap="square" rtlCol="0">
            <a:spAutoFit/>
          </a:bodyPr>
          <a:lstStyle/>
          <a:p>
            <a:pPr>
              <a:lnSpc>
                <a:spcPts val="6280"/>
              </a:lnSpc>
            </a:pPr>
            <a:r>
              <a:rPr lang="en-US" sz="5400" b="1">
                <a:solidFill>
                  <a:srgbClr val="005EB8"/>
                </a:solidFill>
                <a:latin typeface="Arial" panose="020B0604020202020204" pitchFamily="34" charset="0"/>
                <a:cs typeface="Arial" panose="020B0604020202020204" pitchFamily="34" charset="0"/>
              </a:rPr>
              <a:t>Example social media posts</a:t>
            </a:r>
          </a:p>
        </p:txBody>
      </p:sp>
      <p:sp>
        <p:nvSpPr>
          <p:cNvPr id="6" name="TextBox 5">
            <a:extLst>
              <a:ext uri="{FF2B5EF4-FFF2-40B4-BE49-F238E27FC236}">
                <a16:creationId xmlns:a16="http://schemas.microsoft.com/office/drawing/2014/main" id="{D7D77FD7-1C91-4612-8BF9-FB4E35CD6A86}"/>
              </a:ext>
            </a:extLst>
          </p:cNvPr>
          <p:cNvSpPr txBox="1"/>
          <p:nvPr/>
        </p:nvSpPr>
        <p:spPr>
          <a:xfrm>
            <a:off x="503843" y="1075979"/>
            <a:ext cx="5525481" cy="815160"/>
          </a:xfrm>
          <a:prstGeom prst="rect">
            <a:avLst/>
          </a:prstGeom>
          <a:noFill/>
        </p:spPr>
        <p:txBody>
          <a:bodyPr wrap="square" rtlCol="0">
            <a:spAutoFit/>
          </a:bodyPr>
          <a:lstStyle/>
          <a:p>
            <a:pPr>
              <a:lnSpc>
                <a:spcPts val="6280"/>
              </a:lnSpc>
            </a:pPr>
            <a:r>
              <a:rPr lang="en-US" sz="3200" b="1" dirty="0">
                <a:solidFill>
                  <a:srgbClr val="005EB8"/>
                </a:solidFill>
                <a:latin typeface="Arial" panose="020B0604020202020204" pitchFamily="34" charset="0"/>
                <a:cs typeface="Arial" panose="020B0604020202020204" pitchFamily="34" charset="0"/>
              </a:rPr>
              <a:t>Example posts for LinkedIn</a:t>
            </a:r>
          </a:p>
        </p:txBody>
      </p:sp>
      <p:pic>
        <p:nvPicPr>
          <p:cNvPr id="2" name="Picture 1">
            <a:extLst>
              <a:ext uri="{FF2B5EF4-FFF2-40B4-BE49-F238E27FC236}">
                <a16:creationId xmlns:a16="http://schemas.microsoft.com/office/drawing/2014/main" id="{EF10B286-AB76-4560-A8C9-87F3FDD2EF3E}"/>
              </a:ext>
            </a:extLst>
          </p:cNvPr>
          <p:cNvPicPr>
            <a:picLocks noChangeAspect="1"/>
          </p:cNvPicPr>
          <p:nvPr/>
        </p:nvPicPr>
        <p:blipFill>
          <a:blip r:embed="rId4"/>
          <a:stretch>
            <a:fillRect/>
          </a:stretch>
        </p:blipFill>
        <p:spPr>
          <a:xfrm>
            <a:off x="397587" y="2031101"/>
            <a:ext cx="4498846" cy="4481805"/>
          </a:xfrm>
          <a:prstGeom prst="rect">
            <a:avLst/>
          </a:prstGeom>
        </p:spPr>
      </p:pic>
      <p:pic>
        <p:nvPicPr>
          <p:cNvPr id="3" name="Picture 2">
            <a:extLst>
              <a:ext uri="{FF2B5EF4-FFF2-40B4-BE49-F238E27FC236}">
                <a16:creationId xmlns:a16="http://schemas.microsoft.com/office/drawing/2014/main" id="{2BCCD80D-C71C-40AC-A0E0-39BC7FB5399F}"/>
              </a:ext>
            </a:extLst>
          </p:cNvPr>
          <p:cNvPicPr>
            <a:picLocks noChangeAspect="1"/>
          </p:cNvPicPr>
          <p:nvPr/>
        </p:nvPicPr>
        <p:blipFill>
          <a:blip r:embed="rId5"/>
          <a:stretch>
            <a:fillRect/>
          </a:stretch>
        </p:blipFill>
        <p:spPr>
          <a:xfrm>
            <a:off x="5039469" y="2995281"/>
            <a:ext cx="3422102" cy="3678439"/>
          </a:xfrm>
          <a:prstGeom prst="rect">
            <a:avLst/>
          </a:prstGeom>
        </p:spPr>
      </p:pic>
      <p:pic>
        <p:nvPicPr>
          <p:cNvPr id="4" name="Picture 3">
            <a:extLst>
              <a:ext uri="{FF2B5EF4-FFF2-40B4-BE49-F238E27FC236}">
                <a16:creationId xmlns:a16="http://schemas.microsoft.com/office/drawing/2014/main" id="{DCB37FF7-D939-4234-BD7B-C180A21D77B0}"/>
              </a:ext>
            </a:extLst>
          </p:cNvPr>
          <p:cNvPicPr>
            <a:picLocks noChangeAspect="1"/>
          </p:cNvPicPr>
          <p:nvPr/>
        </p:nvPicPr>
        <p:blipFill>
          <a:blip r:embed="rId6"/>
          <a:stretch>
            <a:fillRect/>
          </a:stretch>
        </p:blipFill>
        <p:spPr>
          <a:xfrm>
            <a:off x="8604608" y="1707228"/>
            <a:ext cx="3282591" cy="4861950"/>
          </a:xfrm>
          <a:prstGeom prst="rect">
            <a:avLst/>
          </a:prstGeom>
        </p:spPr>
      </p:pic>
    </p:spTree>
    <p:extLst>
      <p:ext uri="{BB962C8B-B14F-4D97-AF65-F5344CB8AC3E}">
        <p14:creationId xmlns:p14="http://schemas.microsoft.com/office/powerpoint/2010/main" val="2221131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3" y="302134"/>
            <a:ext cx="9433265" cy="900246"/>
          </a:xfrm>
          <a:prstGeom prst="rect">
            <a:avLst/>
          </a:prstGeom>
          <a:noFill/>
        </p:spPr>
        <p:txBody>
          <a:bodyPr wrap="square" rtlCol="0">
            <a:spAutoFit/>
          </a:bodyPr>
          <a:lstStyle/>
          <a:p>
            <a:pPr>
              <a:lnSpc>
                <a:spcPts val="6280"/>
              </a:lnSpc>
            </a:pPr>
            <a:r>
              <a:rPr lang="en-US" sz="5400" b="1" dirty="0">
                <a:solidFill>
                  <a:srgbClr val="005EB8"/>
                </a:solidFill>
                <a:latin typeface="Arial" panose="020B0604020202020204" pitchFamily="34" charset="0"/>
                <a:cs typeface="Arial" panose="020B0604020202020204" pitchFamily="34" charset="0"/>
              </a:rPr>
              <a:t>Example copy</a:t>
            </a:r>
          </a:p>
        </p:txBody>
      </p:sp>
      <p:pic>
        <p:nvPicPr>
          <p:cNvPr id="3" name="Picture 2">
            <a:extLst>
              <a:ext uri="{FF2B5EF4-FFF2-40B4-BE49-F238E27FC236}">
                <a16:creationId xmlns:a16="http://schemas.microsoft.com/office/drawing/2014/main" id="{9DCEF2C1-1979-464C-8BD2-A6A85FFCEC9C}"/>
              </a:ext>
            </a:extLst>
          </p:cNvPr>
          <p:cNvPicPr>
            <a:picLocks noChangeAspect="1"/>
          </p:cNvPicPr>
          <p:nvPr/>
        </p:nvPicPr>
        <p:blipFill>
          <a:blip r:embed="rId3"/>
          <a:stretch>
            <a:fillRect/>
          </a:stretch>
        </p:blipFill>
        <p:spPr>
          <a:xfrm>
            <a:off x="6595672" y="62172"/>
            <a:ext cx="3279619" cy="1636667"/>
          </a:xfrm>
          <a:prstGeom prst="rect">
            <a:avLst/>
          </a:prstGeom>
        </p:spPr>
      </p:pic>
      <p:sp>
        <p:nvSpPr>
          <p:cNvPr id="9" name="TextBox 8">
            <a:extLst>
              <a:ext uri="{FF2B5EF4-FFF2-40B4-BE49-F238E27FC236}">
                <a16:creationId xmlns:a16="http://schemas.microsoft.com/office/drawing/2014/main" id="{59DFE771-E36E-4493-B845-847135E4D455}"/>
              </a:ext>
            </a:extLst>
          </p:cNvPr>
          <p:cNvSpPr txBox="1"/>
          <p:nvPr/>
        </p:nvSpPr>
        <p:spPr>
          <a:xfrm>
            <a:off x="503843" y="1342939"/>
            <a:ext cx="11278351" cy="5170646"/>
          </a:xfrm>
          <a:prstGeom prst="rect">
            <a:avLst/>
          </a:prstGeom>
          <a:noFill/>
        </p:spPr>
        <p:txBody>
          <a:bodyPr wrap="square">
            <a:spAutoFit/>
          </a:bodyPr>
          <a:lstStyle/>
          <a:p>
            <a:r>
              <a:rPr lang="en-US" sz="2400" b="1" dirty="0">
                <a:solidFill>
                  <a:schemeClr val="accent5">
                    <a:lumMod val="75000"/>
                  </a:schemeClr>
                </a:solidFill>
                <a:latin typeface="Arial" panose="020B0604020202020204" pitchFamily="34" charset="0"/>
                <a:cs typeface="Arial" panose="020B0604020202020204" pitchFamily="34" charset="0"/>
              </a:rPr>
              <a:t>Can You Tell It’s Sickle Cell?</a:t>
            </a:r>
          </a:p>
          <a:p>
            <a:r>
              <a:rPr lang="en-GB" dirty="0">
                <a:latin typeface="Arial" panose="020B0604020202020204" pitchFamily="34" charset="0"/>
                <a:cs typeface="Arial" panose="020B0604020202020204" pitchFamily="34" charset="0"/>
              </a:rPr>
              <a:t>The campaign is aimed at increasing awareness of the key signs and symptoms of sickle cell disorder – which disproportionately affects people from Black African and Caribbean backgrounds – among emergency care staff, carers and the wider public.</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 brand new NHS training programme will also help staff better understand the condition, crises, and how to care for patients during their greatest hour of need.</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It comes less than a year after the NHS struck a deal to roll out the first sickle cell treatment in 20 years, which will help as many as 5,000 people over three years to have a much better quality of life.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People with the disorder endure severe pain during a ‘sickle cell crisis’ that can occur multiple times per year, often requiring hospital admission so they can be given morphine to control the pain and prevent organ failure which can be fatal. Symptoms of a crisis include – but are not limited to – severe pain, fever, one-sided paralysis, difficulty walking, sudden vision changes and confusion.</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NHS has also overhauled the way it treats sickle cell disease. There are 10 dedicated sickle cell centres which are supported by 24 specialist teams across the country.</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5765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3" y="288822"/>
            <a:ext cx="9630058" cy="900246"/>
          </a:xfrm>
          <a:prstGeom prst="rect">
            <a:avLst/>
          </a:prstGeom>
          <a:noFill/>
        </p:spPr>
        <p:txBody>
          <a:bodyPr wrap="square" rtlCol="0">
            <a:spAutoFit/>
          </a:bodyPr>
          <a:lstStyle/>
          <a:p>
            <a:pPr>
              <a:lnSpc>
                <a:spcPts val="6280"/>
              </a:lnSpc>
            </a:pPr>
            <a:r>
              <a:rPr lang="en-US" sz="5400" b="1" dirty="0">
                <a:solidFill>
                  <a:srgbClr val="005EB8"/>
                </a:solidFill>
                <a:latin typeface="Arial" panose="020B0604020202020204" pitchFamily="34" charset="0"/>
                <a:cs typeface="Arial" panose="020B0604020202020204" pitchFamily="34" charset="0"/>
              </a:rPr>
              <a:t>Example copy</a:t>
            </a:r>
          </a:p>
        </p:txBody>
      </p:sp>
      <p:pic>
        <p:nvPicPr>
          <p:cNvPr id="6" name="Picture 5">
            <a:extLst>
              <a:ext uri="{FF2B5EF4-FFF2-40B4-BE49-F238E27FC236}">
                <a16:creationId xmlns:a16="http://schemas.microsoft.com/office/drawing/2014/main" id="{EADCBF3C-F0BF-424A-ADC9-64FCF777BEA6}"/>
              </a:ext>
            </a:extLst>
          </p:cNvPr>
          <p:cNvPicPr>
            <a:picLocks noChangeAspect="1"/>
          </p:cNvPicPr>
          <p:nvPr/>
        </p:nvPicPr>
        <p:blipFill>
          <a:blip r:embed="rId3"/>
          <a:stretch>
            <a:fillRect/>
          </a:stretch>
        </p:blipFill>
        <p:spPr>
          <a:xfrm>
            <a:off x="7034221" y="0"/>
            <a:ext cx="2902887" cy="1448663"/>
          </a:xfrm>
          <a:prstGeom prst="rect">
            <a:avLst/>
          </a:prstGeom>
        </p:spPr>
      </p:pic>
      <p:sp>
        <p:nvSpPr>
          <p:cNvPr id="10" name="TextBox 9">
            <a:extLst>
              <a:ext uri="{FF2B5EF4-FFF2-40B4-BE49-F238E27FC236}">
                <a16:creationId xmlns:a16="http://schemas.microsoft.com/office/drawing/2014/main" id="{6437D81E-ADA3-4096-B058-18BDAEFE31E6}"/>
              </a:ext>
            </a:extLst>
          </p:cNvPr>
          <p:cNvSpPr txBox="1"/>
          <p:nvPr/>
        </p:nvSpPr>
        <p:spPr>
          <a:xfrm>
            <a:off x="503844" y="1342939"/>
            <a:ext cx="11383356" cy="5170646"/>
          </a:xfrm>
          <a:prstGeom prst="rect">
            <a:avLst/>
          </a:prstGeom>
          <a:noFill/>
        </p:spPr>
        <p:txBody>
          <a:bodyPr wrap="square">
            <a:spAutoFit/>
          </a:bodyPr>
          <a:lstStyle/>
          <a:p>
            <a:r>
              <a:rPr lang="en-US" sz="2400" b="1" dirty="0">
                <a:solidFill>
                  <a:schemeClr val="accent5">
                    <a:lumMod val="75000"/>
                  </a:schemeClr>
                </a:solidFill>
                <a:latin typeface="Arial" panose="020B0604020202020204" pitchFamily="34" charset="0"/>
                <a:cs typeface="Arial" panose="020B0604020202020204" pitchFamily="34" charset="0"/>
              </a:rPr>
              <a:t>Not Family, But Blood</a:t>
            </a:r>
          </a:p>
          <a:p>
            <a:r>
              <a:rPr lang="en-GB" dirty="0">
                <a:latin typeface="Arial" panose="020B0604020202020204" pitchFamily="34" charset="0"/>
                <a:cs typeface="Arial" panose="020B0604020202020204" pitchFamily="34" charset="0"/>
              </a:rPr>
              <a:t>The NHS is making an urgent call for more blood donors of Black heritage as new figures reveal a record 250* donations are now needed every day to treat sickle cell, the fastest growing genetic condition in the UK.</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figure shows a huge increase in demand from hospitals to treat patients. Only 150 donations a day were needed five years ago.</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Sickle cell is more prevalent in people of Black heritage and ethnically matched blood provides the best treatment. More Black donors are urgently needed to meet the increasing demand.</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NHS Blood and Transplant is this week launching a new campaign titled ‘Not Family, But Blood’ to recruit more donors of Black heritage.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Launched to coincide with Black History Month, the campaign highlights that although the Black community is diverse, one unifying thing is the power to treat sickle cell and provide life changing blood donations.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Demand for blood to treat sickle cell has risen by 52% over the past five years and is projected to continue to rise.</a:t>
            </a:r>
            <a:endParaRPr lang="en-US" sz="2400" b="1" dirty="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4317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4" y="288822"/>
            <a:ext cx="8270286" cy="900246"/>
          </a:xfrm>
          <a:prstGeom prst="rect">
            <a:avLst/>
          </a:prstGeom>
          <a:noFill/>
        </p:spPr>
        <p:txBody>
          <a:bodyPr wrap="square" rtlCol="0">
            <a:spAutoFit/>
          </a:bodyPr>
          <a:lstStyle/>
          <a:p>
            <a:pPr>
              <a:lnSpc>
                <a:spcPts val="6280"/>
              </a:lnSpc>
            </a:pPr>
            <a:r>
              <a:rPr lang="en-US" sz="5400" b="1">
                <a:solidFill>
                  <a:srgbClr val="005EB8"/>
                </a:solidFill>
                <a:latin typeface="Arial" panose="020B0604020202020204" pitchFamily="34" charset="0"/>
                <a:cs typeface="Arial" panose="020B0604020202020204" pitchFamily="34" charset="0"/>
              </a:rPr>
              <a:t>What is the campaign?</a:t>
            </a:r>
          </a:p>
        </p:txBody>
      </p:sp>
      <p:sp>
        <p:nvSpPr>
          <p:cNvPr id="9" name="TextBox 8">
            <a:extLst>
              <a:ext uri="{FF2B5EF4-FFF2-40B4-BE49-F238E27FC236}">
                <a16:creationId xmlns:a16="http://schemas.microsoft.com/office/drawing/2014/main" id="{4AF9D709-AD54-4072-9233-9179F778DE77}"/>
              </a:ext>
            </a:extLst>
          </p:cNvPr>
          <p:cNvSpPr txBox="1"/>
          <p:nvPr/>
        </p:nvSpPr>
        <p:spPr>
          <a:xfrm>
            <a:off x="573875" y="1312358"/>
            <a:ext cx="4559662" cy="5478423"/>
          </a:xfrm>
          <a:prstGeom prst="rect">
            <a:avLst/>
          </a:prstGeom>
          <a:noFill/>
        </p:spPr>
        <p:txBody>
          <a:bodyPr wrap="square" rtlCol="0">
            <a:spAutoFit/>
          </a:bodyPr>
          <a:lstStyle/>
          <a:p>
            <a:r>
              <a:rPr lang="en-US" sz="2400" b="1" dirty="0">
                <a:solidFill>
                  <a:srgbClr val="005EB8"/>
                </a:solidFill>
                <a:latin typeface="Arial" panose="020B0604020202020204" pitchFamily="34" charset="0"/>
                <a:cs typeface="Arial" panose="020B0604020202020204" pitchFamily="34" charset="0"/>
              </a:rPr>
              <a:t>Overview </a:t>
            </a:r>
          </a:p>
          <a:p>
            <a:endParaRPr lang="en-US" sz="1100" b="1" dirty="0">
              <a:solidFill>
                <a:srgbClr val="005EB8"/>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NHS England launched a new sickle cell awareness campaign – </a:t>
            </a:r>
            <a:r>
              <a:rPr lang="en-US" b="1" dirty="0">
                <a:latin typeface="Arial" panose="020B0604020202020204" pitchFamily="34" charset="0"/>
                <a:cs typeface="Arial" panose="020B0604020202020204" pitchFamily="34" charset="0"/>
              </a:rPr>
              <a:t>‘Can You Tell It’s Sickle Cell?’ </a:t>
            </a:r>
            <a:r>
              <a:rPr lang="en-US" dirty="0">
                <a:latin typeface="Arial" panose="020B0604020202020204" pitchFamily="34" charset="0"/>
                <a:cs typeface="Arial" panose="020B0604020202020204" pitchFamily="34" charset="0"/>
              </a:rPr>
              <a:t>– earlier this year, aiming to increase understanding of the key signs and symptoms of a sickle cell crisis, particularly among urgent emergency care staff and those living with the condition and their carers.</a:t>
            </a:r>
          </a:p>
          <a:p>
            <a:pPr lvl="0"/>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NHS Blood and Transplant are now launching their own campaign – </a:t>
            </a:r>
            <a:r>
              <a:rPr lang="en-US" b="1" dirty="0">
                <a:latin typeface="Arial" panose="020B0604020202020204" pitchFamily="34" charset="0"/>
                <a:cs typeface="Arial" panose="020B0604020202020204" pitchFamily="34" charset="0"/>
              </a:rPr>
              <a:t>Not Family, But Blood </a:t>
            </a:r>
            <a:r>
              <a:rPr lang="en-US" dirty="0">
                <a:latin typeface="Arial" panose="020B0604020202020204" pitchFamily="34" charset="0"/>
                <a:cs typeface="Arial" panose="020B0604020202020204" pitchFamily="34" charset="0"/>
              </a:rPr>
              <a:t>– calling for more people of Black heritage to become blood donors. New figures reveal that a record 250 donations are now needed every day to treat sickle cell disease, an increase of 52% in five years.</a:t>
            </a:r>
            <a:endParaRPr lang="en-US" sz="2000" b="1" dirty="0">
              <a:solidFill>
                <a:srgbClr val="005EB8"/>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DB5A2CC0-1865-4695-9476-CA8790C3BCD9}"/>
              </a:ext>
            </a:extLst>
          </p:cNvPr>
          <p:cNvPicPr>
            <a:picLocks noChangeAspect="1"/>
          </p:cNvPicPr>
          <p:nvPr/>
        </p:nvPicPr>
        <p:blipFill>
          <a:blip r:embed="rId3"/>
          <a:stretch>
            <a:fillRect/>
          </a:stretch>
        </p:blipFill>
        <p:spPr>
          <a:xfrm>
            <a:off x="8678346" y="1846554"/>
            <a:ext cx="3208854" cy="4550609"/>
          </a:xfrm>
          <a:prstGeom prst="rect">
            <a:avLst/>
          </a:prstGeom>
        </p:spPr>
      </p:pic>
      <p:pic>
        <p:nvPicPr>
          <p:cNvPr id="11" name="Picture 4" descr="Image showing two donors with their donations. Text in an illustrated blood drop says 'Not family, but blood.' Text below says 'The power to help treat sickle cell is #InOurBlood. Book today at blood.co.uk'">
            <a:extLst>
              <a:ext uri="{FF2B5EF4-FFF2-40B4-BE49-F238E27FC236}">
                <a16:creationId xmlns:a16="http://schemas.microsoft.com/office/drawing/2014/main" id="{2EDE623E-B456-4AE1-AB11-4B9487B8DC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9908" y="2295331"/>
            <a:ext cx="3352066" cy="3352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590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3" y="288822"/>
            <a:ext cx="9363233" cy="923330"/>
          </a:xfrm>
          <a:prstGeom prst="rect">
            <a:avLst/>
          </a:prstGeom>
          <a:noFill/>
        </p:spPr>
        <p:txBody>
          <a:bodyPr wrap="square" lIns="91440" tIns="45720" rIns="91440" bIns="45720" rtlCol="0" anchor="t">
            <a:spAutoFit/>
          </a:bodyPr>
          <a:lstStyle/>
          <a:p>
            <a:r>
              <a:rPr lang="en-US" sz="5400" b="1" dirty="0">
                <a:solidFill>
                  <a:srgbClr val="005EB8"/>
                </a:solidFill>
                <a:latin typeface="Arial"/>
                <a:cs typeface="Arial"/>
              </a:rPr>
              <a:t>Audience and insight</a:t>
            </a:r>
          </a:p>
        </p:txBody>
      </p:sp>
      <p:sp>
        <p:nvSpPr>
          <p:cNvPr id="9" name="TextBox 8">
            <a:extLst>
              <a:ext uri="{FF2B5EF4-FFF2-40B4-BE49-F238E27FC236}">
                <a16:creationId xmlns:a16="http://schemas.microsoft.com/office/drawing/2014/main" id="{4AF9D709-AD54-4072-9233-9179F778DE77}"/>
              </a:ext>
            </a:extLst>
          </p:cNvPr>
          <p:cNvSpPr txBox="1"/>
          <p:nvPr/>
        </p:nvSpPr>
        <p:spPr>
          <a:xfrm>
            <a:off x="503843" y="1187116"/>
            <a:ext cx="10628755" cy="5500032"/>
          </a:xfrm>
          <a:prstGeom prst="rect">
            <a:avLst/>
          </a:prstGeom>
          <a:noFill/>
        </p:spPr>
        <p:txBody>
          <a:bodyPr wrap="square" lIns="91440" tIns="45720" rIns="91440" bIns="45720" rtlCol="0" anchor="t">
            <a:spAutoFit/>
          </a:bodyPr>
          <a:lstStyle/>
          <a:p>
            <a:pPr>
              <a:lnSpc>
                <a:spcPct val="150000"/>
              </a:lnSpc>
            </a:pPr>
            <a:r>
              <a:rPr lang="en-US" sz="2000" b="1" dirty="0">
                <a:solidFill>
                  <a:srgbClr val="005EB8"/>
                </a:solidFill>
                <a:latin typeface="Arial" panose="020B0604020202020204" pitchFamily="34" charset="0"/>
                <a:cs typeface="Arial" panose="020B0604020202020204" pitchFamily="34" charset="0"/>
              </a:rPr>
              <a:t>Audience(s) </a:t>
            </a:r>
          </a:p>
          <a:p>
            <a:pPr marL="285750" indent="-285750">
              <a:lnSpc>
                <a:spcPct val="150000"/>
              </a:lnSpc>
              <a:buFont typeface="Arial" panose="020B0604020202020204" pitchFamily="34" charset="0"/>
              <a:buChar char="•"/>
            </a:pPr>
            <a:r>
              <a:rPr lang="en-GB" sz="1600" dirty="0">
                <a:latin typeface="Arial" panose="020B0604020202020204" pitchFamily="34" charset="0"/>
                <a:cs typeface="Arial" panose="020B0604020202020204" pitchFamily="34" charset="0"/>
              </a:rPr>
              <a:t>NHS urgent and emergency care workers </a:t>
            </a:r>
          </a:p>
          <a:p>
            <a:pPr marL="285750" indent="-285750">
              <a:lnSpc>
                <a:spcPct val="150000"/>
              </a:lnSpc>
              <a:buFont typeface="Arial" panose="020B0604020202020204" pitchFamily="34" charset="0"/>
              <a:buChar char="•"/>
            </a:pPr>
            <a:r>
              <a:rPr lang="en-GB" sz="1600" dirty="0">
                <a:latin typeface="Arial" panose="020B0604020202020204" pitchFamily="34" charset="0"/>
                <a:cs typeface="Arial" panose="020B0604020202020204" pitchFamily="34" charset="0"/>
              </a:rPr>
              <a:t>GPs, practice nurses, and other primary care staff​</a:t>
            </a:r>
          </a:p>
          <a:p>
            <a:pPr marL="285750" indent="-285750">
              <a:lnSpc>
                <a:spcPct val="150000"/>
              </a:lnSpc>
              <a:buFont typeface="Arial" panose="020B0604020202020204" pitchFamily="34" charset="0"/>
              <a:buChar char="•"/>
            </a:pPr>
            <a:r>
              <a:rPr lang="en-GB" sz="1600" dirty="0">
                <a:latin typeface="Arial" panose="020B0604020202020204" pitchFamily="34" charset="0"/>
                <a:cs typeface="Arial" panose="020B0604020202020204" pitchFamily="34" charset="0"/>
              </a:rPr>
              <a:t>People living with sickle cell disease and their carers</a:t>
            </a:r>
          </a:p>
          <a:p>
            <a:pPr marL="285750" indent="-285750">
              <a:lnSpc>
                <a:spcPct val="150000"/>
              </a:lnSpc>
              <a:buFont typeface="Arial" panose="020B0604020202020204" pitchFamily="34" charset="0"/>
              <a:buChar char="•"/>
            </a:pPr>
            <a:r>
              <a:rPr lang="en-GB" sz="1600" dirty="0">
                <a:latin typeface="Arial" panose="020B0604020202020204" pitchFamily="34" charset="0"/>
                <a:cs typeface="Arial" panose="020B0604020202020204" pitchFamily="34" charset="0"/>
              </a:rPr>
              <a:t>Prospective blood donors, particularly those of Black heritage</a:t>
            </a:r>
          </a:p>
          <a:p>
            <a:pPr>
              <a:lnSpc>
                <a:spcPct val="150000"/>
              </a:lnSpc>
            </a:pPr>
            <a:endParaRPr lang="en-GB" sz="600" dirty="0">
              <a:latin typeface="Arial" panose="020B0604020202020204" pitchFamily="34" charset="0"/>
              <a:cs typeface="Arial" panose="020B0604020202020204" pitchFamily="34" charset="0"/>
            </a:endParaRPr>
          </a:p>
          <a:p>
            <a:pPr>
              <a:lnSpc>
                <a:spcPct val="150000"/>
              </a:lnSpc>
            </a:pPr>
            <a:r>
              <a:rPr lang="en-US" sz="2000" b="1" dirty="0">
                <a:solidFill>
                  <a:srgbClr val="005EB8"/>
                </a:solidFill>
                <a:latin typeface="Arial" panose="020B0604020202020204" pitchFamily="34" charset="0"/>
                <a:cs typeface="Arial" panose="020B0604020202020204" pitchFamily="34" charset="0"/>
              </a:rPr>
              <a:t>Key insight </a:t>
            </a:r>
          </a:p>
          <a:p>
            <a:pPr marL="342900" indent="-342900">
              <a:lnSpc>
                <a:spcPct val="150000"/>
              </a:lnSpc>
              <a:buFont typeface="Arial" panose="020B0604020202020204" pitchFamily="34" charset="0"/>
              <a:buChar char="•"/>
            </a:pPr>
            <a:r>
              <a:rPr lang="en-GB" sz="1400" dirty="0">
                <a:latin typeface="Arial" panose="020B0604020202020204" pitchFamily="34" charset="0"/>
                <a:cs typeface="Arial" panose="020B0604020202020204" pitchFamily="34" charset="0"/>
              </a:rPr>
              <a:t>Approximately 15,000 people in the UK have sickle cell disorder. Almost 300 babies are born in the UK with sickle cell each year. Sickle cell disorder can affect anyone, although it predominantly affects people from African and Caribbean backgrounds.</a:t>
            </a:r>
          </a:p>
          <a:p>
            <a:pPr marL="342900" indent="-342900">
              <a:lnSpc>
                <a:spcPct val="150000"/>
              </a:lnSpc>
              <a:buFont typeface="Arial" panose="020B0604020202020204" pitchFamily="34" charset="0"/>
              <a:buChar char="•"/>
            </a:pPr>
            <a:r>
              <a:rPr lang="en-GB" sz="1400" dirty="0">
                <a:latin typeface="Arial" panose="020B0604020202020204" pitchFamily="34" charset="0"/>
                <a:cs typeface="Arial" panose="020B0604020202020204" pitchFamily="34" charset="0"/>
              </a:rPr>
              <a:t>People with sickle cell are at risk of complications including stroke, acute chest syndrome, blindness and bone damage, and experience episodes of severe pain know as sickle cell crises.</a:t>
            </a:r>
          </a:p>
          <a:p>
            <a:pPr marL="342900" indent="-342900">
              <a:lnSpc>
                <a:spcPct val="150000"/>
              </a:lnSpc>
              <a:buFont typeface="Arial" panose="020B0604020202020204" pitchFamily="34" charset="0"/>
              <a:buChar char="•"/>
            </a:pPr>
            <a:r>
              <a:rPr lang="en-GB" sz="1400" dirty="0">
                <a:latin typeface="Arial" panose="020B0604020202020204" pitchFamily="34" charset="0"/>
                <a:cs typeface="Arial" panose="020B0604020202020204" pitchFamily="34" charset="0"/>
              </a:rPr>
              <a:t>Sickle cell is the fastest growing genetic condition in the UK - demand for blood to treat the condition has risen by 52% over the past five years and is projected to continue to rise.</a:t>
            </a:r>
          </a:p>
          <a:p>
            <a:pPr marL="342900" indent="-342900">
              <a:lnSpc>
                <a:spcPct val="150000"/>
              </a:lnSpc>
              <a:buFont typeface="Arial" panose="020B0604020202020204" pitchFamily="34" charset="0"/>
              <a:buChar char="•"/>
            </a:pPr>
            <a:r>
              <a:rPr lang="en-GB" sz="1400" dirty="0">
                <a:latin typeface="Arial" panose="020B0604020202020204" pitchFamily="34" charset="0"/>
                <a:cs typeface="Arial" panose="020B0604020202020204" pitchFamily="34" charset="0"/>
              </a:rPr>
              <a:t>NHS Blood and Transplant needs to collect 1.45 million units of blood each year to meet the needs of patients across England. There is an urgent need for donors with Ro blood. Only 2% of our donors have Ro type blood. Collecting enough is a constant challenge. Ro blood is ten times more common in black people than in white people.</a:t>
            </a:r>
            <a:endParaRPr lang="en-US" sz="1400" dirty="0">
              <a:latin typeface="Arial" panose="020B0604020202020204" pitchFamily="34" charset="0"/>
              <a:cs typeface="Arial" panose="020B0604020202020204" pitchFamily="34" charset="0"/>
            </a:endParaRPr>
          </a:p>
        </p:txBody>
      </p:sp>
      <p:pic>
        <p:nvPicPr>
          <p:cNvPr id="4098" name="Picture 2">
            <a:extLst>
              <a:ext uri="{FF2B5EF4-FFF2-40B4-BE49-F238E27FC236}">
                <a16:creationId xmlns:a16="http://schemas.microsoft.com/office/drawing/2014/main" id="{4C772C63-0ADB-4860-BC93-FEE9DC7B16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0116" y="1581976"/>
            <a:ext cx="2072482" cy="1847024"/>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descr="Children">
            <a:extLst>
              <a:ext uri="{FF2B5EF4-FFF2-40B4-BE49-F238E27FC236}">
                <a16:creationId xmlns:a16="http://schemas.microsoft.com/office/drawing/2014/main" id="{F4DE0A5A-CF4F-42E4-92A4-916A557330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97371" y="955656"/>
            <a:ext cx="1995996" cy="1995996"/>
          </a:xfrm>
          <a:prstGeom prst="rect">
            <a:avLst/>
          </a:prstGeom>
        </p:spPr>
      </p:pic>
    </p:spTree>
    <p:extLst>
      <p:ext uri="{BB962C8B-B14F-4D97-AF65-F5344CB8AC3E}">
        <p14:creationId xmlns:p14="http://schemas.microsoft.com/office/powerpoint/2010/main" val="693016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4" y="288822"/>
            <a:ext cx="8270286" cy="900246"/>
          </a:xfrm>
          <a:prstGeom prst="rect">
            <a:avLst/>
          </a:prstGeom>
          <a:noFill/>
        </p:spPr>
        <p:txBody>
          <a:bodyPr wrap="square" rtlCol="0">
            <a:spAutoFit/>
          </a:bodyPr>
          <a:lstStyle/>
          <a:p>
            <a:pPr>
              <a:lnSpc>
                <a:spcPts val="6280"/>
              </a:lnSpc>
            </a:pPr>
            <a:r>
              <a:rPr lang="en-US" sz="5400" b="1">
                <a:solidFill>
                  <a:srgbClr val="005EB8"/>
                </a:solidFill>
                <a:latin typeface="Arial" panose="020B0604020202020204" pitchFamily="34" charset="0"/>
                <a:cs typeface="Arial" panose="020B0604020202020204" pitchFamily="34" charset="0"/>
              </a:rPr>
              <a:t>Key messages</a:t>
            </a:r>
          </a:p>
        </p:txBody>
      </p:sp>
      <p:sp>
        <p:nvSpPr>
          <p:cNvPr id="7" name="TextBox 6">
            <a:extLst>
              <a:ext uri="{FF2B5EF4-FFF2-40B4-BE49-F238E27FC236}">
                <a16:creationId xmlns:a16="http://schemas.microsoft.com/office/drawing/2014/main" id="{56CFB804-4BBD-4433-AA13-7688D1652640}"/>
              </a:ext>
            </a:extLst>
          </p:cNvPr>
          <p:cNvSpPr txBox="1"/>
          <p:nvPr/>
        </p:nvSpPr>
        <p:spPr>
          <a:xfrm>
            <a:off x="503845" y="1189068"/>
            <a:ext cx="7415037" cy="5386090"/>
          </a:xfrm>
          <a:prstGeom prst="rect">
            <a:avLst/>
          </a:prstGeom>
          <a:noFill/>
        </p:spPr>
        <p:txBody>
          <a:bodyPr wrap="square" rtlCol="0">
            <a:spAutoFit/>
          </a:bodyPr>
          <a:lstStyle/>
          <a:p>
            <a:r>
              <a:rPr lang="en-US" sz="2000" b="1" dirty="0">
                <a:solidFill>
                  <a:srgbClr val="005EB8"/>
                </a:solidFill>
                <a:latin typeface="Arial" panose="020B0604020202020204" pitchFamily="34" charset="0"/>
                <a:cs typeface="Arial" panose="020B0604020202020204" pitchFamily="34" charset="0"/>
              </a:rPr>
              <a:t>‘Can You Tell It’s Sickle Cell?’ campaign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NHS England’s new sickle cell awareness campaign, part of a bigger drive to improve sickle cell care across the NHS, aims to increase awareness of the key signs and symptoms of a crisis. Anyone can be born with Sickle Cell disorder, but it is most common amongst people from a black Caribbean or black African background.</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Immediate action should be taken if an individual has any of the following symptoms, as they could be signs of a crisis or complication: pain; fever; one-sided paralysis or weakness in the face, arms or legs; confusion; difficulty walking or talking; sudden visual changes; unexplained numbers; severe headaches, breathlessness, chest pain or dizziness. </a:t>
            </a:r>
          </a:p>
          <a:p>
            <a:r>
              <a:rPr lang="en-US" sz="2000" b="1" dirty="0">
                <a:solidFill>
                  <a:srgbClr val="005EB8"/>
                </a:solidFill>
                <a:latin typeface="Arial" panose="020B0604020202020204" pitchFamily="34" charset="0"/>
                <a:cs typeface="Arial" panose="020B0604020202020204" pitchFamily="34" charset="0"/>
              </a:rPr>
              <a:t>‘Not Family, But Blood’ campaign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Launched to coincide with Black History Month, the campaign highlights that although the Black community is diverse, one unifying thing is the power to treat sickle cell and provide life changing blood donations.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Sickle cell is more prevalent in people of Black heritage and ethnically matched blood provides the best treatment, but more Black donors are urgently needed to meet the increasing demand.</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The rising demand is driven by increasing patient numbers, as people live for longer, and greater use of complete blood transfusions – known as red cell exchanges – which improve patient outcomes.</a:t>
            </a:r>
          </a:p>
        </p:txBody>
      </p:sp>
      <p:sp>
        <p:nvSpPr>
          <p:cNvPr id="2" name="Rectangle 1">
            <a:extLst>
              <a:ext uri="{FF2B5EF4-FFF2-40B4-BE49-F238E27FC236}">
                <a16:creationId xmlns:a16="http://schemas.microsoft.com/office/drawing/2014/main" id="{5C24FE60-05AE-4A8C-99E6-A4FC41182AB2}"/>
              </a:ext>
            </a:extLst>
          </p:cNvPr>
          <p:cNvSpPr/>
          <p:nvPr/>
        </p:nvSpPr>
        <p:spPr>
          <a:xfrm>
            <a:off x="8069802" y="1557499"/>
            <a:ext cx="3906173" cy="4801314"/>
          </a:xfrm>
          <a:prstGeom prst="rect">
            <a:avLst/>
          </a:prstGeom>
        </p:spPr>
        <p:txBody>
          <a:bodyPr wrap="square">
            <a:spAutoFit/>
          </a:bodyPr>
          <a:lstStyle/>
          <a:p>
            <a:pPr algn="ctr"/>
            <a:r>
              <a:rPr lang="en-US" b="1" dirty="0">
                <a:solidFill>
                  <a:srgbClr val="005EB8"/>
                </a:solidFill>
                <a:latin typeface="Arial" panose="020B0604020202020204" pitchFamily="34" charset="0"/>
                <a:cs typeface="Arial" panose="020B0604020202020204" pitchFamily="34" charset="0"/>
              </a:rPr>
              <a:t>Please use the below NHS comment in support of the blood donor campaign </a:t>
            </a:r>
          </a:p>
          <a:p>
            <a:pPr algn="ctr"/>
            <a:r>
              <a:rPr lang="en-GB" i="1" dirty="0">
                <a:latin typeface="Arial" panose="020B0604020202020204" pitchFamily="34" charset="0"/>
                <a:cs typeface="Arial" panose="020B0604020202020204" pitchFamily="34" charset="0"/>
              </a:rPr>
              <a:t>NHS England Director of Healthcare Inequalities Improvement and GP, </a:t>
            </a:r>
            <a:r>
              <a:rPr lang="en-GB" b="1" i="1" dirty="0">
                <a:latin typeface="Arial" panose="020B0604020202020204" pitchFamily="34" charset="0"/>
                <a:cs typeface="Arial" panose="020B0604020202020204" pitchFamily="34" charset="0"/>
              </a:rPr>
              <a:t>Dr Bola Owolabi</a:t>
            </a:r>
            <a:r>
              <a:rPr lang="en-GB" i="1" dirty="0">
                <a:latin typeface="Arial" panose="020B0604020202020204" pitchFamily="34" charset="0"/>
                <a:cs typeface="Arial" panose="020B0604020202020204" pitchFamily="34" charset="0"/>
              </a:rPr>
              <a:t>, said: “Sickle cell disproportionately affects people from a Black African or Black Caribbean background, and these new figures show hospitals need more blood for people with sickle cell disease than ever before. I urge anyone from these communities who is able to give blood to step forward and help treat the thousands of people living with this painful hereditary condition.”</a:t>
            </a:r>
          </a:p>
        </p:txBody>
      </p:sp>
    </p:spTree>
    <p:extLst>
      <p:ext uri="{BB962C8B-B14F-4D97-AF65-F5344CB8AC3E}">
        <p14:creationId xmlns:p14="http://schemas.microsoft.com/office/powerpoint/2010/main" val="460594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4" y="288822"/>
            <a:ext cx="8270286" cy="900246"/>
          </a:xfrm>
          <a:prstGeom prst="rect">
            <a:avLst/>
          </a:prstGeom>
          <a:noFill/>
        </p:spPr>
        <p:txBody>
          <a:bodyPr wrap="square" rtlCol="0">
            <a:spAutoFit/>
          </a:bodyPr>
          <a:lstStyle/>
          <a:p>
            <a:pPr>
              <a:lnSpc>
                <a:spcPts val="6280"/>
              </a:lnSpc>
            </a:pPr>
            <a:r>
              <a:rPr lang="en-US" sz="5400" b="1">
                <a:solidFill>
                  <a:srgbClr val="005EB8"/>
                </a:solidFill>
                <a:latin typeface="Arial" panose="020B0604020202020204" pitchFamily="34" charset="0"/>
                <a:cs typeface="Arial" panose="020B0604020202020204" pitchFamily="34" charset="0"/>
              </a:rPr>
              <a:t>Key messages</a:t>
            </a:r>
          </a:p>
        </p:txBody>
      </p:sp>
      <p:sp>
        <p:nvSpPr>
          <p:cNvPr id="7" name="TextBox 6">
            <a:extLst>
              <a:ext uri="{FF2B5EF4-FFF2-40B4-BE49-F238E27FC236}">
                <a16:creationId xmlns:a16="http://schemas.microsoft.com/office/drawing/2014/main" id="{56CFB804-4BBD-4433-AA13-7688D1652640}"/>
              </a:ext>
            </a:extLst>
          </p:cNvPr>
          <p:cNvSpPr txBox="1"/>
          <p:nvPr/>
        </p:nvSpPr>
        <p:spPr>
          <a:xfrm>
            <a:off x="503844" y="1187116"/>
            <a:ext cx="11383356" cy="5232202"/>
          </a:xfrm>
          <a:prstGeom prst="rect">
            <a:avLst/>
          </a:prstGeom>
          <a:noFill/>
        </p:spPr>
        <p:txBody>
          <a:bodyPr wrap="square" rtlCol="0">
            <a:spAutoFit/>
          </a:bodyPr>
          <a:lstStyle/>
          <a:p>
            <a:r>
              <a:rPr lang="en-US" sz="2800" b="1" dirty="0">
                <a:solidFill>
                  <a:srgbClr val="005EB8"/>
                </a:solidFill>
                <a:latin typeface="Arial" panose="020B0604020202020204" pitchFamily="34" charset="0"/>
                <a:cs typeface="Arial" panose="020B0604020202020204" pitchFamily="34" charset="0"/>
              </a:rPr>
              <a:t>Call to action</a:t>
            </a:r>
            <a:endParaRPr lang="en-US" sz="2400" b="1" i="1"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If someone has symptoms of a crisis, they should seek urgent medical attention –via A&amp;E, 999 or their local haematology unit – and be treated immediately. </a:t>
            </a: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NHS staff can complete a new free e-learning module to support increased knowledge of the condition and how to treat it. The training module also includes information on healthcare inequalities related to the condition: </a:t>
            </a:r>
            <a:r>
              <a:rPr lang="en-GB" sz="2200" dirty="0">
                <a:latin typeface="Arial" panose="020B0604020202020204" pitchFamily="34" charset="0"/>
                <a:cs typeface="Arial" panose="020B0604020202020204" pitchFamily="34" charset="0"/>
                <a:hlinkClick r:id="rId3"/>
              </a:rPr>
              <a:t>https://www.e-lfh.org.uk/programmes/health-inequalities/</a:t>
            </a:r>
            <a:r>
              <a:rPr lang="en-GB" sz="22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Become a blood donor through the </a:t>
            </a:r>
            <a:r>
              <a:rPr lang="en-GB" sz="2200" i="1" dirty="0">
                <a:latin typeface="Arial" panose="020B0604020202020204" pitchFamily="34" charset="0"/>
                <a:cs typeface="Arial" panose="020B0604020202020204" pitchFamily="34" charset="0"/>
              </a:rPr>
              <a:t>GiveBloodNHS</a:t>
            </a:r>
            <a:r>
              <a:rPr lang="en-GB" sz="2200" dirty="0">
                <a:latin typeface="Arial" panose="020B0604020202020204" pitchFamily="34" charset="0"/>
                <a:cs typeface="Arial" panose="020B0604020202020204" pitchFamily="34" charset="0"/>
              </a:rPr>
              <a:t> app, by calling 0300 123 23 23, or by visiting </a:t>
            </a:r>
            <a:r>
              <a:rPr lang="en-GB" sz="2200" dirty="0">
                <a:latin typeface="Arial" panose="020B0604020202020204" pitchFamily="34" charset="0"/>
                <a:cs typeface="Arial" panose="020B0604020202020204" pitchFamily="34" charset="0"/>
                <a:hlinkClick r:id="rId4"/>
              </a:rPr>
              <a:t>www.blood.co.uk</a:t>
            </a:r>
            <a:r>
              <a:rPr lang="en-GB" sz="2200" dirty="0">
                <a:latin typeface="Arial" panose="020B0604020202020204" pitchFamily="34" charset="0"/>
                <a:cs typeface="Arial" panose="020B0604020202020204" pitchFamily="34" charset="0"/>
              </a:rPr>
              <a:t>. If a local session is full, please book an appointment for a later date – your blood is still needed, and you will save lives.</a:t>
            </a: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There are free, curriculum-linked, online resources for secondary school teachers in England, to help educate Key Stage 3 and 4 students (11-16-year-olds) about blood, organ and stem cell donation. Visit </a:t>
            </a:r>
            <a:r>
              <a:rPr lang="en-GB" sz="2200" u="sng" dirty="0">
                <a:latin typeface="Arial" panose="020B0604020202020204" pitchFamily="34" charset="0"/>
                <a:cs typeface="Arial" panose="020B0604020202020204" pitchFamily="34" charset="0"/>
                <a:hlinkClick r:id="rId5"/>
              </a:rPr>
              <a:t>www.nhsbt.nhs.uk/teaching-resources</a:t>
            </a:r>
            <a:r>
              <a:rPr lang="en-GB" sz="2200" dirty="0">
                <a:latin typeface="Arial" panose="020B0604020202020204" pitchFamily="34" charset="0"/>
                <a:cs typeface="Arial" panose="020B0604020202020204" pitchFamily="34" charset="0"/>
              </a:rPr>
              <a:t> to find out more.</a:t>
            </a:r>
          </a:p>
          <a:p>
            <a:pPr marL="285750" indent="-285750">
              <a:buFont typeface="Arial" panose="020B0604020202020204" pitchFamily="34" charset="0"/>
              <a:buChar char="•"/>
            </a:pPr>
            <a:endParaRPr lang="en-US" sz="2000" b="1" dirty="0">
              <a:solidFill>
                <a:srgbClr val="005EB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4409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4" y="288822"/>
            <a:ext cx="8270286" cy="900246"/>
          </a:xfrm>
          <a:prstGeom prst="rect">
            <a:avLst/>
          </a:prstGeom>
          <a:noFill/>
        </p:spPr>
        <p:txBody>
          <a:bodyPr wrap="square" rtlCol="0">
            <a:spAutoFit/>
          </a:bodyPr>
          <a:lstStyle/>
          <a:p>
            <a:pPr>
              <a:lnSpc>
                <a:spcPts val="6280"/>
              </a:lnSpc>
            </a:pPr>
            <a:r>
              <a:rPr lang="en-US" sz="5400" b="1">
                <a:solidFill>
                  <a:srgbClr val="005EB8"/>
                </a:solidFill>
                <a:latin typeface="Arial" panose="020B0604020202020204" pitchFamily="34" charset="0"/>
                <a:cs typeface="Arial" panose="020B0604020202020204" pitchFamily="34" charset="0"/>
              </a:rPr>
              <a:t>Key messages</a:t>
            </a:r>
          </a:p>
        </p:txBody>
      </p:sp>
      <p:sp>
        <p:nvSpPr>
          <p:cNvPr id="7" name="TextBox 6">
            <a:extLst>
              <a:ext uri="{FF2B5EF4-FFF2-40B4-BE49-F238E27FC236}">
                <a16:creationId xmlns:a16="http://schemas.microsoft.com/office/drawing/2014/main" id="{56CFB804-4BBD-4433-AA13-7688D1652640}"/>
              </a:ext>
            </a:extLst>
          </p:cNvPr>
          <p:cNvSpPr txBox="1"/>
          <p:nvPr/>
        </p:nvSpPr>
        <p:spPr>
          <a:xfrm>
            <a:off x="503844" y="1086431"/>
            <a:ext cx="11383356" cy="5632311"/>
          </a:xfrm>
          <a:prstGeom prst="rect">
            <a:avLst/>
          </a:prstGeom>
          <a:noFill/>
        </p:spPr>
        <p:txBody>
          <a:bodyPr wrap="square" rtlCol="0">
            <a:spAutoFit/>
          </a:bodyPr>
          <a:lstStyle/>
          <a:p>
            <a:pPr>
              <a:lnSpc>
                <a:spcPct val="150000"/>
              </a:lnSpc>
            </a:pPr>
            <a:r>
              <a:rPr lang="en-US" sz="2400" b="1" dirty="0">
                <a:solidFill>
                  <a:srgbClr val="005EB8"/>
                </a:solidFill>
                <a:latin typeface="Arial" panose="020B0604020202020204" pitchFamily="34" charset="0"/>
                <a:cs typeface="Arial" panose="020B0604020202020204" pitchFamily="34" charset="0"/>
              </a:rPr>
              <a:t>Secondary messages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Sickle cell disorder is the name for a group of inherited red blood cell disorders. The most serious type is called sickle cell anaemia. People with sickle cell disease produce unusually shaped red blood cells that can cause excruciating pain and other problems.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Painful episodes are referred to as sickle cell crises. Treatment includes strong painkillers such as morphine to control the pain, intravenous fluids and oxygen. All patients presenting with acute sickle pain should receive initial analgesia within 30 minutes and have achieved good pain relief within two hours.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Over half of sickle cell disease patients living in the most deprived areas experience re-admission to hospital in comparison with 28% among those hospitalised from the least deprived areas. Sickle cell patients admitted from the most deprived areas are twice as likely to die in hospital in comparison with those admitted from the least deprived areas.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NHS struck a deal last October to roll out the first sickle cell treatment in 20 years – a drug called crizanlizumab which will help up to 5,000 over three years to have a much better quality of life.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The overall demand for blood is falling by 3-4% per year due to improvements in clinical practice and our work with hospitals to ensure blood is used appropriately for patients.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We need up to 200,000 new blood donors each year to replace those who stop donating and to ensure we have the right mix of blood groups to match patient needs in the future. We urgently need more black donors as they are more likely to have the blood type needed to treat the increasing number of patients suffering from sickle cell disease. </a:t>
            </a:r>
          </a:p>
        </p:txBody>
      </p:sp>
    </p:spTree>
    <p:extLst>
      <p:ext uri="{BB962C8B-B14F-4D97-AF65-F5344CB8AC3E}">
        <p14:creationId xmlns:p14="http://schemas.microsoft.com/office/powerpoint/2010/main" val="481265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4" y="288822"/>
            <a:ext cx="8270286" cy="900246"/>
          </a:xfrm>
          <a:prstGeom prst="rect">
            <a:avLst/>
          </a:prstGeom>
          <a:noFill/>
        </p:spPr>
        <p:txBody>
          <a:bodyPr wrap="square" rtlCol="0">
            <a:spAutoFit/>
          </a:bodyPr>
          <a:lstStyle/>
          <a:p>
            <a:pPr>
              <a:lnSpc>
                <a:spcPts val="6280"/>
              </a:lnSpc>
            </a:pPr>
            <a:r>
              <a:rPr lang="en-US" sz="5400" b="1" dirty="0">
                <a:solidFill>
                  <a:srgbClr val="005EB8"/>
                </a:solidFill>
                <a:latin typeface="Arial" panose="020B0604020202020204" pitchFamily="34" charset="0"/>
                <a:cs typeface="Arial" panose="020B0604020202020204" pitchFamily="34" charset="0"/>
              </a:rPr>
              <a:t>Top ways to help</a:t>
            </a:r>
          </a:p>
        </p:txBody>
      </p:sp>
      <p:sp>
        <p:nvSpPr>
          <p:cNvPr id="5" name="TextBox 4">
            <a:extLst>
              <a:ext uri="{FF2B5EF4-FFF2-40B4-BE49-F238E27FC236}">
                <a16:creationId xmlns:a16="http://schemas.microsoft.com/office/drawing/2014/main" id="{6F24DAEE-54C2-4FBB-A4A5-D1B7F4385394}"/>
              </a:ext>
            </a:extLst>
          </p:cNvPr>
          <p:cNvSpPr txBox="1"/>
          <p:nvPr/>
        </p:nvSpPr>
        <p:spPr>
          <a:xfrm>
            <a:off x="503844" y="1381887"/>
            <a:ext cx="6281269" cy="5078313"/>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Download resources and materials for both campaigns and promote via social media, bulletins, community and staff networks, and other communication methods. </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Encourage clinical staff to complete the e-learning module on sickle cell disease. </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Produce regionalised press releases, including local stats and case studies about individuals living with sickle cell in local areas, and what is being done to improve care. </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Promote the benefits of blood donation and how donors can improve and save lives.</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Share the online resources available for secondary school teachers in England to help education 11-16-year-olds about blood, organ, and stem cell donation. </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NHSBT has 25 permanent donor centres across the country, and mobile teams also collect blood at community venues such as church halls – get in touch to see how you can help.</a:t>
            </a:r>
            <a:endParaRPr lang="en-US"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A373E077-449C-48A8-A0A8-39224EDF8720}"/>
              </a:ext>
            </a:extLst>
          </p:cNvPr>
          <p:cNvPicPr>
            <a:picLocks noChangeAspect="1"/>
          </p:cNvPicPr>
          <p:nvPr/>
        </p:nvPicPr>
        <p:blipFill>
          <a:blip r:embed="rId3"/>
          <a:stretch>
            <a:fillRect/>
          </a:stretch>
        </p:blipFill>
        <p:spPr>
          <a:xfrm>
            <a:off x="7776839" y="1355215"/>
            <a:ext cx="3620331" cy="5104985"/>
          </a:xfrm>
          <a:prstGeom prst="rect">
            <a:avLst/>
          </a:prstGeom>
        </p:spPr>
      </p:pic>
    </p:spTree>
    <p:extLst>
      <p:ext uri="{BB962C8B-B14F-4D97-AF65-F5344CB8AC3E}">
        <p14:creationId xmlns:p14="http://schemas.microsoft.com/office/powerpoint/2010/main" val="2230879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4" y="288822"/>
            <a:ext cx="8270286" cy="900246"/>
          </a:xfrm>
          <a:prstGeom prst="rect">
            <a:avLst/>
          </a:prstGeom>
          <a:noFill/>
        </p:spPr>
        <p:txBody>
          <a:bodyPr wrap="square" rtlCol="0">
            <a:spAutoFit/>
          </a:bodyPr>
          <a:lstStyle/>
          <a:p>
            <a:pPr>
              <a:lnSpc>
                <a:spcPts val="6280"/>
              </a:lnSpc>
            </a:pPr>
            <a:r>
              <a:rPr lang="en-US" sz="5400" b="1">
                <a:solidFill>
                  <a:srgbClr val="005EB8"/>
                </a:solidFill>
                <a:latin typeface="Arial" panose="020B0604020202020204" pitchFamily="34" charset="0"/>
                <a:cs typeface="Arial" panose="020B0604020202020204" pitchFamily="34" charset="0"/>
              </a:rPr>
              <a:t>Resources to use</a:t>
            </a:r>
          </a:p>
        </p:txBody>
      </p:sp>
      <p:sp>
        <p:nvSpPr>
          <p:cNvPr id="5" name="TextBox 4">
            <a:extLst>
              <a:ext uri="{FF2B5EF4-FFF2-40B4-BE49-F238E27FC236}">
                <a16:creationId xmlns:a16="http://schemas.microsoft.com/office/drawing/2014/main" id="{CFA50089-574E-4393-8833-CF924D794CD8}"/>
              </a:ext>
            </a:extLst>
          </p:cNvPr>
          <p:cNvSpPr txBox="1"/>
          <p:nvPr/>
        </p:nvSpPr>
        <p:spPr>
          <a:xfrm>
            <a:off x="589571" y="1595297"/>
            <a:ext cx="5893811" cy="452431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400" dirty="0">
                <a:latin typeface="Arial"/>
                <a:cs typeface="Arial"/>
              </a:rPr>
              <a:t>All resources for the ‘Can You Tell It’s Sickle Cell?’ campaign are available on the </a:t>
            </a:r>
            <a:r>
              <a:rPr lang="en-US" sz="2400" dirty="0">
                <a:latin typeface="Arial"/>
                <a:cs typeface="Arial"/>
                <a:hlinkClick r:id="rId3"/>
              </a:rPr>
              <a:t>Campaign Resource Centre </a:t>
            </a:r>
            <a:r>
              <a:rPr lang="en-US" sz="2400" dirty="0">
                <a:latin typeface="Arial"/>
                <a:cs typeface="Arial"/>
              </a:rPr>
              <a:t>now.</a:t>
            </a:r>
          </a:p>
          <a:p>
            <a:endParaRPr lang="en-US" sz="2400" dirty="0">
              <a:latin typeface="Arial"/>
              <a:cs typeface="Arial"/>
            </a:endParaRPr>
          </a:p>
          <a:p>
            <a:endParaRPr lang="en-US" sz="2400" dirty="0">
              <a:latin typeface="Arial"/>
              <a:cs typeface="Arial"/>
            </a:endParaRPr>
          </a:p>
          <a:p>
            <a:endParaRPr lang="en-US" sz="2400" dirty="0">
              <a:latin typeface="Arial"/>
              <a:cs typeface="Arial"/>
            </a:endParaRPr>
          </a:p>
          <a:p>
            <a:endParaRPr lang="en-US" sz="2400" dirty="0">
              <a:latin typeface="Arial"/>
              <a:cs typeface="Arial"/>
            </a:endParaRPr>
          </a:p>
          <a:p>
            <a:endParaRPr lang="en-US" sz="2400" dirty="0">
              <a:latin typeface="Arial"/>
              <a:cs typeface="Arial"/>
            </a:endParaRPr>
          </a:p>
          <a:p>
            <a:endParaRPr lang="en-US" sz="2400" dirty="0">
              <a:latin typeface="Arial"/>
              <a:cs typeface="Arial"/>
            </a:endParaRPr>
          </a:p>
          <a:p>
            <a:pPr marL="342900" indent="-342900">
              <a:buFont typeface="Arial" panose="020B0604020202020204" pitchFamily="34" charset="0"/>
              <a:buChar char="•"/>
            </a:pPr>
            <a:r>
              <a:rPr lang="en-US" sz="2400" dirty="0">
                <a:latin typeface="Arial"/>
                <a:cs typeface="Arial"/>
              </a:rPr>
              <a:t>Head to </a:t>
            </a:r>
            <a:r>
              <a:rPr lang="en-US" sz="2400" dirty="0">
                <a:latin typeface="Arial"/>
                <a:cs typeface="Arial"/>
                <a:hlinkClick r:id="rId4"/>
              </a:rPr>
              <a:t>www.blood.co.uk</a:t>
            </a:r>
            <a:r>
              <a:rPr lang="en-US" sz="2400" dirty="0">
                <a:latin typeface="Arial"/>
                <a:cs typeface="Arial"/>
              </a:rPr>
              <a:t> for information and resources on NHSBT’s ‘Not Family, But Blood’ campaign.</a:t>
            </a:r>
            <a:endParaRPr lang="en-US" sz="24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CEE98F2B-C765-480D-A88C-1342223FAE88}"/>
              </a:ext>
            </a:extLst>
          </p:cNvPr>
          <p:cNvPicPr>
            <a:picLocks noChangeAspect="1"/>
          </p:cNvPicPr>
          <p:nvPr/>
        </p:nvPicPr>
        <p:blipFill>
          <a:blip r:embed="rId5"/>
          <a:stretch>
            <a:fillRect/>
          </a:stretch>
        </p:blipFill>
        <p:spPr>
          <a:xfrm>
            <a:off x="6960764" y="1309753"/>
            <a:ext cx="4329277" cy="1433342"/>
          </a:xfrm>
          <a:prstGeom prst="rect">
            <a:avLst/>
          </a:prstGeom>
        </p:spPr>
      </p:pic>
      <p:pic>
        <p:nvPicPr>
          <p:cNvPr id="2050" name="Picture 2">
            <a:extLst>
              <a:ext uri="{FF2B5EF4-FFF2-40B4-BE49-F238E27FC236}">
                <a16:creationId xmlns:a16="http://schemas.microsoft.com/office/drawing/2014/main" id="{2C2C8A6A-5045-4261-AB84-C56CA06716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8801" y="2743095"/>
            <a:ext cx="1981053" cy="14857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A060131-1A40-4AF2-B2D8-8106FAEF9619}"/>
              </a:ext>
            </a:extLst>
          </p:cNvPr>
          <p:cNvPicPr>
            <a:picLocks noChangeAspect="1"/>
          </p:cNvPicPr>
          <p:nvPr/>
        </p:nvPicPr>
        <p:blipFill>
          <a:blip r:embed="rId7"/>
          <a:stretch>
            <a:fillRect/>
          </a:stretch>
        </p:blipFill>
        <p:spPr>
          <a:xfrm>
            <a:off x="966518" y="2934713"/>
            <a:ext cx="5014404" cy="1748207"/>
          </a:xfrm>
          <a:prstGeom prst="rect">
            <a:avLst/>
          </a:prstGeom>
        </p:spPr>
      </p:pic>
      <p:pic>
        <p:nvPicPr>
          <p:cNvPr id="6" name="Picture 5">
            <a:extLst>
              <a:ext uri="{FF2B5EF4-FFF2-40B4-BE49-F238E27FC236}">
                <a16:creationId xmlns:a16="http://schemas.microsoft.com/office/drawing/2014/main" id="{5E814841-0E00-41AA-A2ED-61BED0E6FF58}"/>
              </a:ext>
            </a:extLst>
          </p:cNvPr>
          <p:cNvPicPr>
            <a:picLocks noChangeAspect="1"/>
          </p:cNvPicPr>
          <p:nvPr/>
        </p:nvPicPr>
        <p:blipFill>
          <a:blip r:embed="rId8"/>
          <a:stretch>
            <a:fillRect/>
          </a:stretch>
        </p:blipFill>
        <p:spPr>
          <a:xfrm>
            <a:off x="6722073" y="4297122"/>
            <a:ext cx="1599136" cy="2255192"/>
          </a:xfrm>
          <a:prstGeom prst="rect">
            <a:avLst/>
          </a:prstGeom>
        </p:spPr>
      </p:pic>
      <p:pic>
        <p:nvPicPr>
          <p:cNvPr id="14" name="Picture 4" descr="A male donor holds a bag of Ro blood">
            <a:extLst>
              <a:ext uri="{FF2B5EF4-FFF2-40B4-BE49-F238E27FC236}">
                <a16:creationId xmlns:a16="http://schemas.microsoft.com/office/drawing/2014/main" id="{94A3DAB9-B367-4E2C-96AA-E6151ABDDFA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18545" y="2787836"/>
            <a:ext cx="3208854" cy="213923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Home - NHS Blood Donation">
            <a:extLst>
              <a:ext uri="{FF2B5EF4-FFF2-40B4-BE49-F238E27FC236}">
                <a16:creationId xmlns:a16="http://schemas.microsoft.com/office/drawing/2014/main" id="{0B75434F-5310-4564-8A50-01144211042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94567" y="4971813"/>
            <a:ext cx="2992633" cy="843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550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6155FF6-0B29-4F74-A4D0-106FE0373DC0}"/>
              </a:ext>
            </a:extLst>
          </p:cNvPr>
          <p:cNvPicPr>
            <a:picLocks noChangeAspect="1"/>
          </p:cNvPicPr>
          <p:nvPr/>
        </p:nvPicPr>
        <p:blipFill rotWithShape="1">
          <a:blip r:embed="rId2">
            <a:alphaModFix amt="30000"/>
          </a:blip>
          <a:srcRect l="3896" r="3896"/>
          <a:stretch/>
        </p:blipFill>
        <p:spPr>
          <a:xfrm>
            <a:off x="5756994" y="1190237"/>
            <a:ext cx="1793916" cy="1793916"/>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3" y="288822"/>
            <a:ext cx="9537779" cy="900246"/>
          </a:xfrm>
          <a:prstGeom prst="rect">
            <a:avLst/>
          </a:prstGeom>
          <a:noFill/>
        </p:spPr>
        <p:txBody>
          <a:bodyPr wrap="square" rtlCol="0">
            <a:spAutoFit/>
          </a:bodyPr>
          <a:lstStyle/>
          <a:p>
            <a:pPr>
              <a:lnSpc>
                <a:spcPts val="6280"/>
              </a:lnSpc>
            </a:pPr>
            <a:r>
              <a:rPr lang="en-US" sz="5400" b="1">
                <a:solidFill>
                  <a:srgbClr val="005EB8"/>
                </a:solidFill>
                <a:latin typeface="Arial" panose="020B0604020202020204" pitchFamily="34" charset="0"/>
                <a:cs typeface="Arial" panose="020B0604020202020204" pitchFamily="34" charset="0"/>
              </a:rPr>
              <a:t>Example social media posts</a:t>
            </a:r>
          </a:p>
        </p:txBody>
      </p:sp>
      <p:sp>
        <p:nvSpPr>
          <p:cNvPr id="11" name="TextBox 10">
            <a:extLst>
              <a:ext uri="{FF2B5EF4-FFF2-40B4-BE49-F238E27FC236}">
                <a16:creationId xmlns:a16="http://schemas.microsoft.com/office/drawing/2014/main" id="{521818CD-62C0-47C6-AA61-375F5DD47A06}"/>
              </a:ext>
            </a:extLst>
          </p:cNvPr>
          <p:cNvSpPr txBox="1"/>
          <p:nvPr/>
        </p:nvSpPr>
        <p:spPr>
          <a:xfrm>
            <a:off x="506462" y="1023635"/>
            <a:ext cx="5525481" cy="815160"/>
          </a:xfrm>
          <a:prstGeom prst="rect">
            <a:avLst/>
          </a:prstGeom>
          <a:noFill/>
        </p:spPr>
        <p:txBody>
          <a:bodyPr wrap="square" rtlCol="0">
            <a:spAutoFit/>
          </a:bodyPr>
          <a:lstStyle/>
          <a:p>
            <a:pPr>
              <a:lnSpc>
                <a:spcPts val="6280"/>
              </a:lnSpc>
            </a:pPr>
            <a:r>
              <a:rPr lang="en-US" sz="3200" b="1" dirty="0">
                <a:solidFill>
                  <a:srgbClr val="005EB8"/>
                </a:solidFill>
                <a:latin typeface="Arial" panose="020B0604020202020204" pitchFamily="34" charset="0"/>
                <a:cs typeface="Arial" panose="020B0604020202020204" pitchFamily="34" charset="0"/>
              </a:rPr>
              <a:t>Example posts for Twitter</a:t>
            </a:r>
          </a:p>
        </p:txBody>
      </p:sp>
      <p:pic>
        <p:nvPicPr>
          <p:cNvPr id="3" name="Picture 2">
            <a:extLst>
              <a:ext uri="{FF2B5EF4-FFF2-40B4-BE49-F238E27FC236}">
                <a16:creationId xmlns:a16="http://schemas.microsoft.com/office/drawing/2014/main" id="{BAED5830-4A6D-4947-909C-F2C6DAF5DF0F}"/>
              </a:ext>
            </a:extLst>
          </p:cNvPr>
          <p:cNvPicPr>
            <a:picLocks noChangeAspect="1"/>
          </p:cNvPicPr>
          <p:nvPr/>
        </p:nvPicPr>
        <p:blipFill>
          <a:blip r:embed="rId4"/>
          <a:stretch>
            <a:fillRect/>
          </a:stretch>
        </p:blipFill>
        <p:spPr>
          <a:xfrm>
            <a:off x="4279713" y="3108171"/>
            <a:ext cx="3510319" cy="3570018"/>
          </a:xfrm>
          <a:prstGeom prst="rect">
            <a:avLst/>
          </a:prstGeom>
        </p:spPr>
      </p:pic>
      <p:pic>
        <p:nvPicPr>
          <p:cNvPr id="4" name="Picture 3">
            <a:extLst>
              <a:ext uri="{FF2B5EF4-FFF2-40B4-BE49-F238E27FC236}">
                <a16:creationId xmlns:a16="http://schemas.microsoft.com/office/drawing/2014/main" id="{01FEBACD-015C-48BA-A7D8-316D4E0F4F22}"/>
              </a:ext>
            </a:extLst>
          </p:cNvPr>
          <p:cNvPicPr>
            <a:picLocks noChangeAspect="1"/>
          </p:cNvPicPr>
          <p:nvPr/>
        </p:nvPicPr>
        <p:blipFill>
          <a:blip r:embed="rId5"/>
          <a:stretch>
            <a:fillRect/>
          </a:stretch>
        </p:blipFill>
        <p:spPr>
          <a:xfrm>
            <a:off x="619083" y="1995109"/>
            <a:ext cx="3595071" cy="3570018"/>
          </a:xfrm>
          <a:prstGeom prst="rect">
            <a:avLst/>
          </a:prstGeom>
        </p:spPr>
      </p:pic>
      <p:pic>
        <p:nvPicPr>
          <p:cNvPr id="5" name="Picture 4">
            <a:extLst>
              <a:ext uri="{FF2B5EF4-FFF2-40B4-BE49-F238E27FC236}">
                <a16:creationId xmlns:a16="http://schemas.microsoft.com/office/drawing/2014/main" id="{144EFA64-ECD1-4018-B0C6-A2BDFAFF1A11}"/>
              </a:ext>
            </a:extLst>
          </p:cNvPr>
          <p:cNvPicPr>
            <a:picLocks noChangeAspect="1"/>
          </p:cNvPicPr>
          <p:nvPr/>
        </p:nvPicPr>
        <p:blipFill>
          <a:blip r:embed="rId6"/>
          <a:stretch>
            <a:fillRect/>
          </a:stretch>
        </p:blipFill>
        <p:spPr>
          <a:xfrm>
            <a:off x="7855592" y="1431215"/>
            <a:ext cx="3822014" cy="4451288"/>
          </a:xfrm>
          <a:prstGeom prst="rect">
            <a:avLst/>
          </a:prstGeom>
        </p:spPr>
      </p:pic>
    </p:spTree>
    <p:extLst>
      <p:ext uri="{BB962C8B-B14F-4D97-AF65-F5344CB8AC3E}">
        <p14:creationId xmlns:p14="http://schemas.microsoft.com/office/powerpoint/2010/main" val="1762637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59691362-af51-4083-96c3-65bd7216c2d9">
      <Terms xmlns="http://schemas.microsoft.com/office/infopath/2007/PartnerControls"/>
    </lcf76f155ced4ddcb4097134ff3c332f>
    <_ip_UnifiedCompliancePolicyProperties xmlns="http://schemas.microsoft.com/sharepoint/v3" xsi:nil="true"/>
    <TaxCatchAll xmlns="cccaf3ac-2de9-44d4-aa31-54302fceb5f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962C60FB6C8434DB4C2944F4B6EBF09" ma:contentTypeVersion="17" ma:contentTypeDescription="Create a new document." ma:contentTypeScope="" ma:versionID="c5c6c8bf4088b2e31e8019ebe359ba03">
  <xsd:schema xmlns:xsd="http://www.w3.org/2001/XMLSchema" xmlns:xs="http://www.w3.org/2001/XMLSchema" xmlns:p="http://schemas.microsoft.com/office/2006/metadata/properties" xmlns:ns1="http://schemas.microsoft.com/sharepoint/v3" xmlns:ns2="59691362-af51-4083-96c3-65bd7216c2d9" xmlns:ns3="6e89e866-0899-442f-ade9-a42d05845e6d" xmlns:ns4="cccaf3ac-2de9-44d4-aa31-54302fceb5f7" targetNamespace="http://schemas.microsoft.com/office/2006/metadata/properties" ma:root="true" ma:fieldsID="217dd3268ebae66a95d7073fa74d15f3" ns1:_="" ns2:_="" ns3:_="" ns4:_="">
    <xsd:import namespace="http://schemas.microsoft.com/sharepoint/v3"/>
    <xsd:import namespace="59691362-af51-4083-96c3-65bd7216c2d9"/>
    <xsd:import namespace="6e89e866-0899-442f-ade9-a42d05845e6d"/>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1:_ip_UnifiedCompliancePolicyProperties" minOccurs="0"/>
                <xsd:element ref="ns1:_ip_UnifiedCompliancePolicyUIAction"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691362-af51-4083-96c3-65bd7216c2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e89e866-0899-442f-ade9-a42d05845e6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6173b3b6-f294-4896-8a1f-cbc1d59d87a1}" ma:internalName="TaxCatchAll" ma:showField="CatchAllData" ma:web="6e89e866-0899-442f-ade9-a42d05845e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447C2E-BD9F-44E5-AC92-6473AC24C5DE}">
  <ds:schemaRefs>
    <ds:schemaRef ds:uri="59691362-af51-4083-96c3-65bd7216c2d9"/>
    <ds:schemaRef ds:uri="6e89e866-0899-442f-ade9-a42d05845e6d"/>
    <ds:schemaRef ds:uri="cccaf3ac-2de9-44d4-aa31-54302fceb5f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0A1133B-828D-45FB-88CD-F2C8267046CD}">
  <ds:schemaRefs>
    <ds:schemaRef ds:uri="59691362-af51-4083-96c3-65bd7216c2d9"/>
    <ds:schemaRef ds:uri="6e89e866-0899-442f-ade9-a42d05845e6d"/>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FA89E0A-D4AE-4B22-945E-7C6ACEDDA5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1301</TotalTime>
  <Words>1832</Words>
  <Application>Microsoft Office PowerPoint</Application>
  <PresentationFormat>Widescreen</PresentationFormat>
  <Paragraphs>92</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BROTHWOOD, Emma (NHS ENGLAND &amp; NHS IMPROVEMENT - X24)</dc:creator>
  <cp:lastModifiedBy>Laura Hanton</cp:lastModifiedBy>
  <cp:revision>56</cp:revision>
  <cp:lastPrinted>2020-09-18T09:35:49Z</cp:lastPrinted>
  <dcterms:created xsi:type="dcterms:W3CDTF">2020-07-21T10:50:26Z</dcterms:created>
  <dcterms:modified xsi:type="dcterms:W3CDTF">2022-10-05T13:36:16Z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0x0101005962C60FB6C8434DB4C2944F4B6EBF09</vt:lpwstr>
  </property>
  <property fmtid="{D5CDD505-2E9C-101B-9397-08002B2CF9AE}" pid="3" name="MediaServiceImageTags">
    <vt:lpwstr/>
  </property>
</Properties>
</file>