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691813" cy="1511935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76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F78BB"/>
    <a:srgbClr val="2E74B4"/>
    <a:srgbClr val="3786CD"/>
    <a:srgbClr val="327EC4"/>
    <a:srgbClr val="317CC1"/>
    <a:srgbClr val="A2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86" autoAdjust="0"/>
    <p:restoredTop sz="94660"/>
  </p:normalViewPr>
  <p:slideViewPr>
    <p:cSldViewPr>
      <p:cViewPr>
        <p:scale>
          <a:sx n="53" d="100"/>
          <a:sy n="53" d="100"/>
        </p:scale>
        <p:origin x="-1974" y="-30"/>
      </p:cViewPr>
      <p:guideLst>
        <p:guide orient="horz" pos="476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279450" cy="73727945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1E89985-B86D-4293-8CDB-21E256AF4B43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5D3E5999-0771-42AD-BF4B-0C7D23D4074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54022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E5999-0771-42AD-BF4B-0C7D23D4074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137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243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9744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6148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6079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336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6172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6722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771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8763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1348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1562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5EABF-9BED-4F89-B8AC-8CF904567362}" type="datetimeFigureOut">
              <a:rPr lang="en-GB" smtClean="0"/>
              <a:pPr/>
              <a:t>26/05/2017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1B38-C68C-4788-B5EF-24ECF16549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9517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78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-18000" y="1630811"/>
            <a:ext cx="10692000" cy="954107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Lancashire </a:t>
            </a:r>
            <a:r>
              <a:rPr lang="en-GB" sz="2800" b="1" dirty="0">
                <a:solidFill>
                  <a:schemeClr val="bg1"/>
                </a:solidFill>
              </a:rPr>
              <a:t>T</a:t>
            </a:r>
            <a:r>
              <a:rPr lang="en-GB" sz="2800" b="1" dirty="0" smtClean="0">
                <a:solidFill>
                  <a:schemeClr val="bg1"/>
                </a:solidFill>
              </a:rPr>
              <a:t>eaching Hospitals NHS Foundation Trust </a:t>
            </a:r>
          </a:p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in Collaboration with UCLan’s College of Health and Wellbeing 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2560" y="2559974"/>
            <a:ext cx="10241106" cy="1464231"/>
          </a:xfrm>
          <a:prstGeom prst="roundRect">
            <a:avLst/>
          </a:prstGeom>
          <a:noFill/>
          <a:ln w="57150" cap="rnd">
            <a:solidFill>
              <a:srgbClr val="FFFF00"/>
            </a:solidFill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FF00"/>
                </a:solidFill>
              </a:rPr>
              <a:t>RaCES:</a:t>
            </a:r>
            <a:endParaRPr lang="en-GB" sz="3600" b="1" dirty="0" smtClean="0">
              <a:solidFill>
                <a:srgbClr val="FFFF00"/>
              </a:solidFill>
            </a:endParaRPr>
          </a:p>
          <a:p>
            <a:pPr algn="ctr"/>
            <a:r>
              <a:rPr lang="en-GB" sz="3600" b="1" u="sng" dirty="0">
                <a:solidFill>
                  <a:srgbClr val="FFFF00"/>
                </a:solidFill>
              </a:rPr>
              <a:t>R</a:t>
            </a:r>
            <a:r>
              <a:rPr lang="en-GB" sz="3600" b="1" dirty="0">
                <a:solidFill>
                  <a:srgbClr val="FFFF00"/>
                </a:solidFill>
              </a:rPr>
              <a:t>a</a:t>
            </a:r>
            <a:r>
              <a:rPr lang="en-GB" sz="3600" dirty="0">
                <a:solidFill>
                  <a:srgbClr val="FFFF00"/>
                </a:solidFill>
              </a:rPr>
              <a:t>pid</a:t>
            </a:r>
            <a:r>
              <a:rPr lang="en-GB" sz="3600" b="1" dirty="0">
                <a:solidFill>
                  <a:srgbClr val="FFFF00"/>
                </a:solidFill>
              </a:rPr>
              <a:t> </a:t>
            </a:r>
            <a:r>
              <a:rPr lang="en-GB" sz="3600" b="1" u="sng" dirty="0">
                <a:solidFill>
                  <a:srgbClr val="FFFF00"/>
                </a:solidFill>
              </a:rPr>
              <a:t>C</a:t>
            </a:r>
            <a:r>
              <a:rPr lang="en-GB" sz="3600" dirty="0">
                <a:solidFill>
                  <a:srgbClr val="FFFF00"/>
                </a:solidFill>
              </a:rPr>
              <a:t>onversion</a:t>
            </a:r>
            <a:r>
              <a:rPr lang="en-GB" sz="3600" b="1" dirty="0">
                <a:solidFill>
                  <a:srgbClr val="FFFF00"/>
                </a:solidFill>
              </a:rPr>
              <a:t> </a:t>
            </a:r>
            <a:r>
              <a:rPr lang="en-GB" sz="3600" b="1" u="sng" dirty="0" smtClean="0">
                <a:solidFill>
                  <a:srgbClr val="FFFF00"/>
                </a:solidFill>
              </a:rPr>
              <a:t>E</a:t>
            </a:r>
            <a:r>
              <a:rPr lang="en-GB" sz="3600" dirty="0" smtClean="0">
                <a:solidFill>
                  <a:srgbClr val="FFFF00"/>
                </a:solidFill>
              </a:rPr>
              <a:t>vidence</a:t>
            </a:r>
            <a:r>
              <a:rPr lang="en-GB" sz="3600" b="1" dirty="0" smtClean="0">
                <a:solidFill>
                  <a:srgbClr val="FFFF00"/>
                </a:solidFill>
              </a:rPr>
              <a:t> </a:t>
            </a:r>
            <a:r>
              <a:rPr lang="en-GB" sz="3600" b="1" u="sng" dirty="0" smtClean="0">
                <a:solidFill>
                  <a:srgbClr val="FFFF00"/>
                </a:solidFill>
              </a:rPr>
              <a:t>S</a:t>
            </a:r>
            <a:r>
              <a:rPr lang="en-GB" sz="3600" dirty="0" smtClean="0">
                <a:solidFill>
                  <a:srgbClr val="FFFF00"/>
                </a:solidFill>
              </a:rPr>
              <a:t>ummaries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52440" y="6247229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Collation </a:t>
            </a:r>
            <a:r>
              <a:rPr lang="en-GB" sz="2000" b="1" dirty="0"/>
              <a:t>of </a:t>
            </a:r>
            <a:r>
              <a:rPr lang="en-GB" sz="2000" b="1" dirty="0" smtClean="0"/>
              <a:t>work </a:t>
            </a:r>
            <a:r>
              <a:rPr lang="en-GB" sz="2000" b="1" dirty="0"/>
              <a:t>into first draft </a:t>
            </a:r>
            <a:r>
              <a:rPr lang="en-GB" sz="2000" b="1" dirty="0" smtClean="0"/>
              <a:t>of </a:t>
            </a:r>
            <a:r>
              <a:rPr lang="en-GB" sz="2000" b="1" dirty="0"/>
              <a:t>Evidence Summary </a:t>
            </a:r>
            <a:r>
              <a:rPr lang="en-GB" sz="2000" b="1" dirty="0" smtClean="0"/>
              <a:t>and redistribution by </a:t>
            </a:r>
            <a:r>
              <a:rPr lang="en-GB" sz="2000" b="1" dirty="0"/>
              <a:t>team </a:t>
            </a:r>
            <a:r>
              <a:rPr lang="en-GB" sz="2000" b="1" dirty="0" smtClean="0"/>
              <a:t>leader</a:t>
            </a:r>
            <a:r>
              <a:rPr lang="en-GB" sz="2000" b="1" dirty="0" smtClean="0">
                <a:solidFill>
                  <a:srgbClr val="FFFF00"/>
                </a:solidFill>
              </a:rPr>
              <a:t>. </a:t>
            </a:r>
            <a:endParaRPr lang="en-GB" sz="2000" b="1" dirty="0">
              <a:solidFill>
                <a:srgbClr val="FFFF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88007" y="4076159"/>
            <a:ext cx="10079986" cy="182948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A team </a:t>
            </a:r>
            <a:r>
              <a:rPr lang="en-GB" sz="2000" b="1" dirty="0"/>
              <a:t>approach </a:t>
            </a:r>
            <a:r>
              <a:rPr lang="en-GB" sz="2000" b="1" dirty="0" smtClean="0"/>
              <a:t>for </a:t>
            </a:r>
            <a:r>
              <a:rPr lang="en-GB" sz="2000" b="1" dirty="0"/>
              <a:t>rapidly converting </a:t>
            </a:r>
            <a:r>
              <a:rPr lang="en-GB" sz="2000" b="1" dirty="0" smtClean="0"/>
              <a:t>new </a:t>
            </a:r>
            <a:r>
              <a:rPr lang="en-GB" sz="2000" b="1" dirty="0"/>
              <a:t>systematic </a:t>
            </a:r>
            <a:r>
              <a:rPr lang="en-GB" sz="2000" b="1" dirty="0" smtClean="0"/>
              <a:t>reviews </a:t>
            </a:r>
            <a:r>
              <a:rPr lang="en-GB" sz="2000" b="1" dirty="0"/>
              <a:t>or evidence </a:t>
            </a:r>
            <a:r>
              <a:rPr lang="en-GB" sz="2000" b="1" dirty="0" smtClean="0"/>
              <a:t>syntheses into evidence summaries to inform practice. Using RaCES would mean that </a:t>
            </a:r>
            <a:r>
              <a:rPr lang="en-GB" sz="2000" b="1" dirty="0"/>
              <a:t>practice is </a:t>
            </a:r>
            <a:r>
              <a:rPr lang="en-GB" sz="2000" b="1" dirty="0" smtClean="0"/>
              <a:t>underpinned by current </a:t>
            </a:r>
            <a:r>
              <a:rPr lang="en-GB" sz="2000" b="1" dirty="0"/>
              <a:t>best evidence</a:t>
            </a:r>
            <a:r>
              <a:rPr lang="en-GB" sz="2000" b="1" dirty="0" smtClean="0">
                <a:solidFill>
                  <a:schemeClr val="bg1"/>
                </a:solidFill>
              </a:rPr>
              <a:t>. </a:t>
            </a:r>
            <a:r>
              <a:rPr lang="en-GB" sz="2000" b="1" dirty="0"/>
              <a:t>RaCES Teams </a:t>
            </a:r>
            <a:r>
              <a:rPr lang="en-GB" sz="2000" b="1" dirty="0" smtClean="0"/>
              <a:t>have three people: a practitioner, an academic and </a:t>
            </a:r>
            <a:r>
              <a:rPr lang="en-GB" sz="2000" b="1" dirty="0"/>
              <a:t>an academic/practitioner team </a:t>
            </a:r>
            <a:r>
              <a:rPr lang="en-GB" sz="2000" b="1" dirty="0" smtClean="0"/>
              <a:t>leader. RaCES teams would be guided and supported through the process  by the Clinical Academic Faculty.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323120" y="13470360"/>
            <a:ext cx="10079986" cy="1439998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rgbClr val="FFFF00"/>
                </a:solidFill>
              </a:rPr>
              <a:t>Interested? or for further information contact:</a:t>
            </a:r>
          </a:p>
          <a:p>
            <a:pPr algn="ctr"/>
            <a:r>
              <a:rPr lang="en-GB" sz="2600" b="1" dirty="0" smtClean="0">
                <a:solidFill>
                  <a:srgbClr val="FFFF00"/>
                </a:solidFill>
              </a:rPr>
              <a:t> </a:t>
            </a:r>
            <a:r>
              <a:rPr lang="en-GB" sz="2200" b="1" u="sng" dirty="0">
                <a:solidFill>
                  <a:schemeClr val="bg1">
                    <a:lumMod val="95000"/>
                  </a:schemeClr>
                </a:solidFill>
              </a:rPr>
              <a:t>clinical.academic@lthtr.nhs.uk</a:t>
            </a:r>
            <a:r>
              <a:rPr lang="en-GB" sz="2200" b="1" dirty="0">
                <a:solidFill>
                  <a:srgbClr val="FFFF00"/>
                </a:solidFill>
              </a:rPr>
              <a:t>  or </a:t>
            </a:r>
            <a:r>
              <a:rPr lang="en-GB" sz="2200" b="1" u="sng" dirty="0" smtClean="0">
                <a:solidFill>
                  <a:schemeClr val="bg1">
                    <a:lumMod val="95000"/>
                  </a:schemeClr>
                </a:solidFill>
              </a:rPr>
              <a:t>POlive1@uclan.ac.uk</a:t>
            </a:r>
          </a:p>
          <a:p>
            <a:pPr algn="ctr"/>
            <a:r>
              <a:rPr lang="en-GB" sz="2000" b="1" dirty="0" smtClean="0"/>
              <a:t>We can also help to connect practitioners and academics with similar interests who would like to be part of a RaCES team. </a:t>
            </a:r>
            <a:endParaRPr lang="en-GB" sz="2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985" y="373976"/>
            <a:ext cx="1591194" cy="905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3399FF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83985" y="1328261"/>
            <a:ext cx="2154478" cy="389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3399FF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5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</a:rPr>
              <a:t>University of Central Lancashire</a:t>
            </a:r>
            <a:endParaRPr kumimoji="0" lang="en-US" altLang="en-US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" name="Picture 16"/>
          <p:cNvPicPr/>
          <p:nvPr/>
        </p:nvPicPr>
        <p:blipFill rotWithShape="1">
          <a:blip r:embed="rId4" cstate="print"/>
          <a:srcRect l="6239" t="52255" r="5111" b="28334"/>
          <a:stretch/>
        </p:blipFill>
        <p:spPr bwMode="auto">
          <a:xfrm>
            <a:off x="5363113" y="680267"/>
            <a:ext cx="4863694" cy="599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4095046" y="6247229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FF00"/>
                </a:solidFill>
              </a:rPr>
              <a:t>Meeting 1:</a:t>
            </a:r>
            <a:r>
              <a:rPr lang="en-GB" sz="2400" b="1" dirty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en-GB" sz="2000" b="1" dirty="0" smtClean="0">
                <a:solidFill>
                  <a:schemeClr val="bg1"/>
                </a:solidFill>
              </a:rPr>
              <a:t>Discussion </a:t>
            </a:r>
            <a:r>
              <a:rPr lang="en-GB" sz="2000" b="1" dirty="0">
                <a:solidFill>
                  <a:schemeClr val="bg1"/>
                </a:solidFill>
              </a:rPr>
              <a:t>and agreed decisions about </a:t>
            </a:r>
            <a:r>
              <a:rPr lang="en-GB" sz="2000" b="1" dirty="0" smtClean="0">
                <a:solidFill>
                  <a:schemeClr val="bg1"/>
                </a:solidFill>
              </a:rPr>
              <a:t>work distribution</a:t>
            </a:r>
          </a:p>
          <a:p>
            <a:pPr algn="ctr"/>
            <a:endParaRPr lang="en-GB" sz="2000" b="1" dirty="0" smtClean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33393" y="6247230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FFFF00"/>
                </a:solidFill>
              </a:rPr>
              <a:t>Start:</a:t>
            </a:r>
            <a:endParaRPr lang="en-GB" sz="2800" b="1" dirty="0">
              <a:solidFill>
                <a:srgbClr val="FFFF00"/>
              </a:solidFill>
            </a:endParaRPr>
          </a:p>
          <a:p>
            <a:pPr algn="ctr"/>
            <a:r>
              <a:rPr lang="en-GB" sz="2000" b="1" dirty="0" smtClean="0">
                <a:solidFill>
                  <a:schemeClr val="bg1"/>
                </a:solidFill>
              </a:rPr>
              <a:t>Establishment </a:t>
            </a:r>
            <a:r>
              <a:rPr lang="en-GB" sz="2000" b="1" dirty="0">
                <a:solidFill>
                  <a:schemeClr val="bg1"/>
                </a:solidFill>
              </a:rPr>
              <a:t>of team and </a:t>
            </a:r>
            <a:r>
              <a:rPr lang="en-GB" sz="2000" b="1" dirty="0" smtClean="0">
                <a:solidFill>
                  <a:schemeClr val="bg1"/>
                </a:solidFill>
              </a:rPr>
              <a:t>familiarisation of </a:t>
            </a:r>
            <a:r>
              <a:rPr lang="en-GB" sz="2000" b="1" dirty="0">
                <a:solidFill>
                  <a:schemeClr val="bg1"/>
                </a:solidFill>
              </a:rPr>
              <a:t>evidence for summary</a:t>
            </a:r>
            <a:r>
              <a:rPr lang="en-GB" sz="2000" b="1" dirty="0" smtClean="0">
                <a:solidFill>
                  <a:schemeClr val="bg1"/>
                </a:solidFill>
              </a:rPr>
              <a:t>.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352441" y="8637987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Collation </a:t>
            </a:r>
            <a:r>
              <a:rPr lang="en-GB" sz="2000" b="1" dirty="0"/>
              <a:t>of </a:t>
            </a:r>
            <a:r>
              <a:rPr lang="en-GB" sz="2000" b="1" dirty="0" smtClean="0"/>
              <a:t>revisions </a:t>
            </a:r>
            <a:r>
              <a:rPr lang="en-GB" sz="2000" b="1" dirty="0"/>
              <a:t>into </a:t>
            </a:r>
            <a:r>
              <a:rPr lang="en-GB" sz="2000" b="1" dirty="0" smtClean="0"/>
              <a:t>second draft of </a:t>
            </a:r>
            <a:r>
              <a:rPr lang="en-GB" sz="2000" b="1" dirty="0"/>
              <a:t>Evidence Summary </a:t>
            </a:r>
            <a:r>
              <a:rPr lang="en-GB" sz="2000" b="1" dirty="0" smtClean="0"/>
              <a:t>by </a:t>
            </a:r>
            <a:r>
              <a:rPr lang="en-GB" sz="2000" b="1" dirty="0"/>
              <a:t>team </a:t>
            </a:r>
            <a:r>
              <a:rPr lang="en-GB" sz="2000" b="1" dirty="0" smtClean="0"/>
              <a:t>leader</a:t>
            </a:r>
            <a:r>
              <a:rPr lang="en-GB" sz="2000" b="1" dirty="0" smtClean="0">
                <a:solidFill>
                  <a:srgbClr val="FFFF00"/>
                </a:solidFill>
              </a:rPr>
              <a:t>. </a:t>
            </a:r>
            <a:endParaRPr lang="en-GB" sz="2000" b="1" dirty="0">
              <a:solidFill>
                <a:srgbClr val="FFFF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108235" y="8637988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FF00"/>
                </a:solidFill>
              </a:rPr>
              <a:t>Meeting </a:t>
            </a:r>
            <a:r>
              <a:rPr lang="en-GB" sz="2800" b="1" dirty="0" smtClean="0">
                <a:solidFill>
                  <a:srgbClr val="FFFF00"/>
                </a:solidFill>
              </a:rPr>
              <a:t>2:</a:t>
            </a:r>
            <a:r>
              <a:rPr lang="en-GB" sz="2400" b="1" dirty="0" smtClean="0">
                <a:solidFill>
                  <a:srgbClr val="FFFF00"/>
                </a:solidFill>
              </a:rPr>
              <a:t> </a:t>
            </a:r>
            <a:endParaRPr lang="en-GB" sz="2400" b="1" dirty="0">
              <a:solidFill>
                <a:srgbClr val="FFFF00"/>
              </a:solidFill>
            </a:endParaRPr>
          </a:p>
          <a:p>
            <a:pPr algn="ctr"/>
            <a:r>
              <a:rPr lang="en-GB" sz="2000" b="1" dirty="0"/>
              <a:t>Collective edit and proof </a:t>
            </a:r>
            <a:r>
              <a:rPr lang="en-GB" sz="2000" b="1" dirty="0" smtClean="0"/>
              <a:t>read.</a:t>
            </a:r>
          </a:p>
          <a:p>
            <a:pPr algn="ctr"/>
            <a:endParaRPr lang="en-GB" sz="2000" b="1" dirty="0">
              <a:solidFill>
                <a:schemeClr val="bg1"/>
              </a:solidFill>
            </a:endParaRPr>
          </a:p>
          <a:p>
            <a:pPr algn="ctr"/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94376" y="8637987"/>
            <a:ext cx="2506831" cy="215999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Evidence Summary completed. Presentation of evidence to clinical team, patients /public &amp; </a:t>
            </a:r>
            <a:r>
              <a:rPr lang="en-GB" sz="2000" b="1" dirty="0">
                <a:solidFill>
                  <a:schemeClr val="tx1"/>
                </a:solidFill>
              </a:rPr>
              <a:t>journal article </a:t>
            </a:r>
            <a:r>
              <a:rPr lang="en-GB" sz="2000" b="1" dirty="0" smtClean="0">
                <a:solidFill>
                  <a:schemeClr val="tx1"/>
                </a:solidFill>
              </a:rPr>
              <a:t>submission</a:t>
            </a:r>
            <a:r>
              <a:rPr lang="en-GB" sz="2000" b="1" dirty="0" smtClean="0"/>
              <a:t>.</a:t>
            </a:r>
            <a:endParaRPr lang="en-GB" sz="2000" b="1" dirty="0">
              <a:solidFill>
                <a:srgbClr val="FFFF00"/>
              </a:solidFill>
            </a:endParaRPr>
          </a:p>
        </p:txBody>
      </p:sp>
      <p:sp>
        <p:nvSpPr>
          <p:cNvPr id="3" name="Curved Left Arrow 2"/>
          <p:cNvSpPr/>
          <p:nvPr/>
        </p:nvSpPr>
        <p:spPr>
          <a:xfrm>
            <a:off x="9797890" y="7251061"/>
            <a:ext cx="735060" cy="2687561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528851" y="6988569"/>
            <a:ext cx="823591" cy="6848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ight Arrow 24"/>
          <p:cNvSpPr/>
          <p:nvPr/>
        </p:nvSpPr>
        <p:spPr>
          <a:xfrm>
            <a:off x="3289070" y="7002567"/>
            <a:ext cx="823591" cy="6848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ight Arrow 25"/>
          <p:cNvSpPr/>
          <p:nvPr/>
        </p:nvSpPr>
        <p:spPr>
          <a:xfrm rot="10800000">
            <a:off x="6551496" y="9304183"/>
            <a:ext cx="823591" cy="6848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ight Arrow 26"/>
          <p:cNvSpPr/>
          <p:nvPr/>
        </p:nvSpPr>
        <p:spPr>
          <a:xfrm rot="10800000">
            <a:off x="3291499" y="9321006"/>
            <a:ext cx="820346" cy="6848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urved Right Arrow 1"/>
          <p:cNvSpPr/>
          <p:nvPr/>
        </p:nvSpPr>
        <p:spPr>
          <a:xfrm>
            <a:off x="69683" y="9565327"/>
            <a:ext cx="734400" cy="2689200"/>
          </a:xfrm>
          <a:prstGeom prst="curvedRightArrow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843625" y="11027414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Collation of feedback from team about what to do with the evidence summary new knowledge. 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092199" y="11027415"/>
            <a:ext cx="2465907" cy="2159997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FF00"/>
                </a:solidFill>
              </a:rPr>
              <a:t>Meeting </a:t>
            </a:r>
            <a:r>
              <a:rPr lang="en-GB" sz="2800" b="1" dirty="0" smtClean="0">
                <a:solidFill>
                  <a:srgbClr val="FFFF00"/>
                </a:solidFill>
              </a:rPr>
              <a:t>3:</a:t>
            </a:r>
            <a:r>
              <a:rPr lang="en-GB" sz="2400" b="1" dirty="0" smtClean="0">
                <a:solidFill>
                  <a:srgbClr val="FFFF00"/>
                </a:solidFill>
              </a:rPr>
              <a:t> </a:t>
            </a:r>
            <a:endParaRPr lang="en-GB" sz="2400" b="1" dirty="0">
              <a:solidFill>
                <a:srgbClr val="FFFF00"/>
              </a:solidFill>
            </a:endParaRPr>
          </a:p>
          <a:p>
            <a:pPr algn="ctr"/>
            <a:r>
              <a:rPr lang="en-GB" sz="2000" b="1" dirty="0" smtClean="0"/>
              <a:t>Identification of change needed and action plan for implementation. 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352440" y="11027415"/>
            <a:ext cx="2465907" cy="215999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</a:rPr>
              <a:t>End:</a:t>
            </a:r>
            <a:r>
              <a:rPr lang="en-GB" sz="24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Practice informed by  current best evidence. Share implementation process and impact. 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3289070" y="11683022"/>
            <a:ext cx="823591" cy="6848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ight Arrow 34"/>
          <p:cNvSpPr/>
          <p:nvPr/>
        </p:nvSpPr>
        <p:spPr>
          <a:xfrm>
            <a:off x="6528850" y="11653443"/>
            <a:ext cx="823591" cy="6848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2977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</TotalTime>
  <Words>248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Central Lancashire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Philippa Olive</dc:creator>
  <cp:lastModifiedBy>Mr Horwarth</cp:lastModifiedBy>
  <cp:revision>65</cp:revision>
  <cp:lastPrinted>2016-09-28T11:18:44Z</cp:lastPrinted>
  <dcterms:created xsi:type="dcterms:W3CDTF">2016-09-27T09:23:08Z</dcterms:created>
  <dcterms:modified xsi:type="dcterms:W3CDTF">2017-05-26T12:50:18Z</dcterms:modified>
</cp:coreProperties>
</file>